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2" r:id="rId6"/>
    <p:sldId id="267" r:id="rId7"/>
    <p:sldId id="266" r:id="rId8"/>
    <p:sldId id="269" r:id="rId9"/>
    <p:sldId id="268" r:id="rId10"/>
    <p:sldId id="270" r:id="rId11"/>
    <p:sldId id="271" r:id="rId12"/>
    <p:sldId id="263" r:id="rId13"/>
    <p:sldId id="264" r:id="rId14"/>
    <p:sldId id="265" r:id="rId15"/>
    <p:sldId id="273" r:id="rId16"/>
    <p:sldId id="294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98" r:id="rId34"/>
    <p:sldId id="289" r:id="rId35"/>
    <p:sldId id="290" r:id="rId36"/>
    <p:sldId id="291" r:id="rId37"/>
    <p:sldId id="292" r:id="rId38"/>
    <p:sldId id="295" r:id="rId39"/>
    <p:sldId id="296" r:id="rId40"/>
    <p:sldId id="297" r:id="rId41"/>
    <p:sldId id="293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1845" autoAdjust="0"/>
  </p:normalViewPr>
  <p:slideViewPr>
    <p:cSldViewPr>
      <p:cViewPr>
        <p:scale>
          <a:sx n="50" d="100"/>
          <a:sy n="50" d="100"/>
        </p:scale>
        <p:origin x="-195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F0CA2-50DA-4A7A-8773-017598557DE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02A529F-E044-465C-BAEE-A44FEBDB7FB2}">
      <dgm:prSet phldrT="[Testo]" custT="1"/>
      <dgm:spPr/>
      <dgm:t>
        <a:bodyPr/>
        <a:lstStyle/>
        <a:p>
          <a:r>
            <a:rPr lang="it-IT" sz="2800" b="1" i="1" u="non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endParaRPr lang="it-IT" sz="2800" b="1" i="1" u="none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9C2BAC-078D-48D0-8FA0-4FEEF094CD51}" type="parTrans" cxnId="{7D0E2142-8FBE-4868-831A-390538FF778C}">
      <dgm:prSet/>
      <dgm:spPr/>
      <dgm:t>
        <a:bodyPr/>
        <a:lstStyle/>
        <a:p>
          <a:endParaRPr lang="it-IT"/>
        </a:p>
      </dgm:t>
    </dgm:pt>
    <dgm:pt modelId="{4C80B403-D352-47D6-8007-15BBBF080E96}" type="sibTrans" cxnId="{7D0E2142-8FBE-4868-831A-390538FF778C}">
      <dgm:prSet/>
      <dgm:spPr/>
      <dgm:t>
        <a:bodyPr/>
        <a:lstStyle/>
        <a:p>
          <a:endParaRPr lang="it-IT"/>
        </a:p>
      </dgm:t>
    </dgm:pt>
    <dgm:pt modelId="{66CA808A-D7C3-420E-945D-209338611587}">
      <dgm:prSet phldrT="[Testo]" custT="1"/>
      <dgm:spPr/>
      <dgm:t>
        <a:bodyPr/>
        <a:lstStyle/>
        <a:p>
          <a:r>
            <a:rPr lang="it-IT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endParaRPr lang="it-IT" sz="28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5AAA6-5DCA-45A1-A881-101AE2896943}" type="parTrans" cxnId="{6CB347C0-04F2-4803-8B91-B6AB9846A15A}">
      <dgm:prSet/>
      <dgm:spPr/>
      <dgm:t>
        <a:bodyPr/>
        <a:lstStyle/>
        <a:p>
          <a:endParaRPr lang="it-IT"/>
        </a:p>
      </dgm:t>
    </dgm:pt>
    <dgm:pt modelId="{FA350AF3-B8C3-4AC6-83AA-4BC146D51B0D}" type="sibTrans" cxnId="{6CB347C0-04F2-4803-8B91-B6AB9846A15A}">
      <dgm:prSet/>
      <dgm:spPr/>
      <dgm:t>
        <a:bodyPr/>
        <a:lstStyle/>
        <a:p>
          <a:endParaRPr lang="it-IT"/>
        </a:p>
      </dgm:t>
    </dgm:pt>
    <dgm:pt modelId="{B4CF6AE4-CC79-402D-8ACE-CDB8935A2BCA}" type="pres">
      <dgm:prSet presAssocID="{F62F0CA2-50DA-4A7A-8773-017598557DE4}" presName="arrowDiagram" presStyleCnt="0">
        <dgm:presLayoutVars>
          <dgm:chMax val="5"/>
          <dgm:dir/>
          <dgm:resizeHandles val="exact"/>
        </dgm:presLayoutVars>
      </dgm:prSet>
      <dgm:spPr/>
    </dgm:pt>
    <dgm:pt modelId="{4AB79691-2416-472A-BAF1-AA4B676E0762}" type="pres">
      <dgm:prSet presAssocID="{F62F0CA2-50DA-4A7A-8773-017598557DE4}" presName="arrow" presStyleLbl="bgShp" presStyleIdx="0" presStyleCnt="1" custScaleY="99759" custLinFactNeighborY="8201"/>
      <dgm:spPr>
        <a:solidFill>
          <a:srgbClr val="C00000"/>
        </a:solidFill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0E9B023-CCAA-45D5-BEC7-F4E3862F933E}" type="pres">
      <dgm:prSet presAssocID="{F62F0CA2-50DA-4A7A-8773-017598557DE4}" presName="arrowDiagram2" presStyleCnt="0"/>
      <dgm:spPr/>
    </dgm:pt>
    <dgm:pt modelId="{33916742-7ED0-4E48-9401-B827A4217EF2}" type="pres">
      <dgm:prSet presAssocID="{402A529F-E044-465C-BAEE-A44FEBDB7FB2}" presName="bullet2a" presStyleLbl="node1" presStyleIdx="0" presStyleCnt="2" custLinFactX="-25983" custLinFactY="10574" custLinFactNeighborX="-100000" custLinFactNeighborY="100000"/>
      <dgm:spPr/>
    </dgm:pt>
    <dgm:pt modelId="{57E1ABD0-5B36-4196-A514-2FA3A53BC545}" type="pres">
      <dgm:prSet presAssocID="{402A529F-E044-465C-BAEE-A44FEBDB7FB2}" presName="textBox2a" presStyleLbl="revTx" presStyleIdx="0" presStyleCnt="2" custLinFactNeighborX="-14493" custLinFactNeighborY="459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5F98C9-D5F3-4D4D-B825-276372A8859B}" type="pres">
      <dgm:prSet presAssocID="{66CA808A-D7C3-420E-945D-209338611587}" presName="bullet2b" presStyleLbl="node1" presStyleIdx="1" presStyleCnt="2" custLinFactNeighborX="-79589" custLinFactNeighborY="22759"/>
      <dgm:spPr/>
    </dgm:pt>
    <dgm:pt modelId="{2C96E3E1-7FE2-481F-8794-3431ABAACBC5}" type="pres">
      <dgm:prSet presAssocID="{66CA808A-D7C3-420E-945D-209338611587}" presName="textBox2b" presStyleLbl="revTx" presStyleIdx="1" presStyleCnt="2" custScaleY="50961" custLinFactNeighborX="-30279" custLinFactNeighborY="121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0E2142-8FBE-4868-831A-390538FF778C}" srcId="{F62F0CA2-50DA-4A7A-8773-017598557DE4}" destId="{402A529F-E044-465C-BAEE-A44FEBDB7FB2}" srcOrd="0" destOrd="0" parTransId="{BA9C2BAC-078D-48D0-8FA0-4FEEF094CD51}" sibTransId="{4C80B403-D352-47D6-8007-15BBBF080E96}"/>
    <dgm:cxn modelId="{03BC769A-CE45-49A4-943D-113ABBDBB454}" type="presOf" srcId="{66CA808A-D7C3-420E-945D-209338611587}" destId="{2C96E3E1-7FE2-481F-8794-3431ABAACBC5}" srcOrd="0" destOrd="0" presId="urn:microsoft.com/office/officeart/2005/8/layout/arrow2"/>
    <dgm:cxn modelId="{FF5CA543-F340-42BD-A230-CBBF4D2735FD}" type="presOf" srcId="{402A529F-E044-465C-BAEE-A44FEBDB7FB2}" destId="{57E1ABD0-5B36-4196-A514-2FA3A53BC545}" srcOrd="0" destOrd="0" presId="urn:microsoft.com/office/officeart/2005/8/layout/arrow2"/>
    <dgm:cxn modelId="{6CB347C0-04F2-4803-8B91-B6AB9846A15A}" srcId="{F62F0CA2-50DA-4A7A-8773-017598557DE4}" destId="{66CA808A-D7C3-420E-945D-209338611587}" srcOrd="1" destOrd="0" parTransId="{B1B5AAA6-5DCA-45A1-A881-101AE2896943}" sibTransId="{FA350AF3-B8C3-4AC6-83AA-4BC146D51B0D}"/>
    <dgm:cxn modelId="{71F9871F-5AB2-4B04-ABF5-2334855819DA}" type="presOf" srcId="{F62F0CA2-50DA-4A7A-8773-017598557DE4}" destId="{B4CF6AE4-CC79-402D-8ACE-CDB8935A2BCA}" srcOrd="0" destOrd="0" presId="urn:microsoft.com/office/officeart/2005/8/layout/arrow2"/>
    <dgm:cxn modelId="{D37D4260-C755-4F7F-ABC9-A157DFBFC2F7}" type="presParOf" srcId="{B4CF6AE4-CC79-402D-8ACE-CDB8935A2BCA}" destId="{4AB79691-2416-472A-BAF1-AA4B676E0762}" srcOrd="0" destOrd="0" presId="urn:microsoft.com/office/officeart/2005/8/layout/arrow2"/>
    <dgm:cxn modelId="{7D225601-9FB4-40C0-B82B-4AF07C2128AF}" type="presParOf" srcId="{B4CF6AE4-CC79-402D-8ACE-CDB8935A2BCA}" destId="{B0E9B023-CCAA-45D5-BEC7-F4E3862F933E}" srcOrd="1" destOrd="0" presId="urn:microsoft.com/office/officeart/2005/8/layout/arrow2"/>
    <dgm:cxn modelId="{E25BD8E5-5EE5-4A34-9081-E9AC6A508090}" type="presParOf" srcId="{B0E9B023-CCAA-45D5-BEC7-F4E3862F933E}" destId="{33916742-7ED0-4E48-9401-B827A4217EF2}" srcOrd="0" destOrd="0" presId="urn:microsoft.com/office/officeart/2005/8/layout/arrow2"/>
    <dgm:cxn modelId="{7A5BC610-B979-430E-B174-E7FFF190497D}" type="presParOf" srcId="{B0E9B023-CCAA-45D5-BEC7-F4E3862F933E}" destId="{57E1ABD0-5B36-4196-A514-2FA3A53BC545}" srcOrd="1" destOrd="0" presId="urn:microsoft.com/office/officeart/2005/8/layout/arrow2"/>
    <dgm:cxn modelId="{72C03E1F-1DF3-4A3A-AF81-2AB5D0D4E821}" type="presParOf" srcId="{B0E9B023-CCAA-45D5-BEC7-F4E3862F933E}" destId="{E25F98C9-D5F3-4D4D-B825-276372A8859B}" srcOrd="2" destOrd="0" presId="urn:microsoft.com/office/officeart/2005/8/layout/arrow2"/>
    <dgm:cxn modelId="{E8406613-EA1A-40EE-AFFF-E01B0DA59AB8}" type="presParOf" srcId="{B0E9B023-CCAA-45D5-BEC7-F4E3862F933E}" destId="{2C96E3E1-7FE2-481F-8794-3431ABAACBC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D1DBA-30CF-45EB-92F0-E5CD26A1464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DE4F8B-F503-4578-AB60-DF61E761B347}">
      <dgm:prSet phldrT="[Testo]"/>
      <dgm:spPr/>
      <dgm:t>
        <a:bodyPr/>
        <a:lstStyle/>
        <a:p>
          <a:r>
            <a:rPr lang="it-IT" dirty="0" smtClean="0"/>
            <a:t>RAST</a:t>
          </a:r>
          <a:endParaRPr lang="it-IT" dirty="0"/>
        </a:p>
      </dgm:t>
    </dgm:pt>
    <dgm:pt modelId="{27D667D8-1A9D-43C1-B5B0-062A964C489B}" type="parTrans" cxnId="{761F40A6-4DC9-4CC5-BDAE-066450B777A5}">
      <dgm:prSet/>
      <dgm:spPr/>
      <dgm:t>
        <a:bodyPr/>
        <a:lstStyle/>
        <a:p>
          <a:endParaRPr lang="it-IT"/>
        </a:p>
      </dgm:t>
    </dgm:pt>
    <dgm:pt modelId="{B1A023FA-98E5-40F5-B6AB-AC16CF66CBBD}" type="sibTrans" cxnId="{761F40A6-4DC9-4CC5-BDAE-066450B777A5}">
      <dgm:prSet/>
      <dgm:spPr>
        <a:solidFill>
          <a:srgbClr val="C00000"/>
        </a:solidFill>
      </dgm:spPr>
      <dgm:t>
        <a:bodyPr/>
        <a:lstStyle/>
        <a:p>
          <a:endParaRPr lang="it-IT"/>
        </a:p>
      </dgm:t>
    </dgm:pt>
    <dgm:pt modelId="{D252C8A1-281D-4856-AD66-0376A2077CD8}">
      <dgm:prSet phldrT="[Testo]"/>
      <dgm:spPr/>
      <dgm:t>
        <a:bodyPr/>
        <a:lstStyle/>
        <a:p>
          <a:r>
            <a:rPr lang="it-IT" dirty="0" smtClean="0"/>
            <a:t>APT</a:t>
          </a:r>
          <a:endParaRPr lang="it-IT" dirty="0"/>
        </a:p>
      </dgm:t>
    </dgm:pt>
    <dgm:pt modelId="{7E9070A5-9F6C-4032-8602-FE7B218113FC}" type="parTrans" cxnId="{1092B3F1-BFFF-443C-9495-11A3F9DA6196}">
      <dgm:prSet/>
      <dgm:spPr/>
      <dgm:t>
        <a:bodyPr/>
        <a:lstStyle/>
        <a:p>
          <a:endParaRPr lang="it-IT"/>
        </a:p>
      </dgm:t>
    </dgm:pt>
    <dgm:pt modelId="{E1CBEC10-9905-4FA1-8C31-3324EBE757F2}" type="sibTrans" cxnId="{1092B3F1-BFFF-443C-9495-11A3F9DA6196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8F250A33-00BB-4738-B391-F8A352B9768A}">
      <dgm:prSet phldrT="[Testo]"/>
      <dgm:spPr/>
      <dgm:t>
        <a:bodyPr/>
        <a:lstStyle/>
        <a:p>
          <a:r>
            <a:rPr lang="it-IT" dirty="0" smtClean="0"/>
            <a:t>Dieta</a:t>
          </a:r>
          <a:endParaRPr lang="it-IT" dirty="0"/>
        </a:p>
      </dgm:t>
    </dgm:pt>
    <dgm:pt modelId="{64885FA8-2745-4696-A2AF-050D8FA71A41}" type="parTrans" cxnId="{2DBDE0D0-3D42-497C-8AF2-4DC8DC5D9799}">
      <dgm:prSet/>
      <dgm:spPr/>
      <dgm:t>
        <a:bodyPr/>
        <a:lstStyle/>
        <a:p>
          <a:endParaRPr lang="it-IT"/>
        </a:p>
      </dgm:t>
    </dgm:pt>
    <dgm:pt modelId="{3DEF9300-03D0-4115-80A4-2C894E452A56}" type="sibTrans" cxnId="{2DBDE0D0-3D42-497C-8AF2-4DC8DC5D9799}">
      <dgm:prSet/>
      <dgm:spPr/>
      <dgm:t>
        <a:bodyPr/>
        <a:lstStyle/>
        <a:p>
          <a:endParaRPr lang="it-IT"/>
        </a:p>
      </dgm:t>
    </dgm:pt>
    <dgm:pt modelId="{E35BDB1E-679F-4A95-960A-53AA3F2F04DB}">
      <dgm:prSet phldrT="[Testo]"/>
      <dgm:spPr/>
      <dgm:t>
        <a:bodyPr/>
        <a:lstStyle/>
        <a:p>
          <a:r>
            <a:rPr lang="it-IT" dirty="0" smtClean="0"/>
            <a:t>TPO</a:t>
          </a:r>
          <a:endParaRPr lang="it-IT" dirty="0"/>
        </a:p>
      </dgm:t>
    </dgm:pt>
    <dgm:pt modelId="{881912AC-F01B-43BC-AC1B-E81E15FDCA8D}" type="parTrans" cxnId="{E1E1F63C-273B-4BCB-9526-776F07B57431}">
      <dgm:prSet/>
      <dgm:spPr/>
      <dgm:t>
        <a:bodyPr/>
        <a:lstStyle/>
        <a:p>
          <a:endParaRPr lang="it-IT"/>
        </a:p>
      </dgm:t>
    </dgm:pt>
    <dgm:pt modelId="{73137D25-8F6B-415E-83D4-550C4444F063}" type="sibTrans" cxnId="{E1E1F63C-273B-4BCB-9526-776F07B57431}">
      <dgm:prSet/>
      <dgm:spPr>
        <a:solidFill>
          <a:schemeClr val="accent4"/>
        </a:solidFill>
      </dgm:spPr>
      <dgm:t>
        <a:bodyPr/>
        <a:lstStyle/>
        <a:p>
          <a:endParaRPr lang="it-IT"/>
        </a:p>
      </dgm:t>
    </dgm:pt>
    <dgm:pt modelId="{57A691DB-8097-4999-BB5B-BDBA2B8ACE62}">
      <dgm:prSet phldrT="[Testo]" custT="1"/>
      <dgm:spPr/>
      <dgm:t>
        <a:bodyPr/>
        <a:lstStyle/>
        <a:p>
          <a:r>
            <a:rPr lang="it-IT" sz="2800" dirty="0" smtClean="0"/>
            <a:t>SPT</a:t>
          </a:r>
          <a:endParaRPr lang="it-IT" sz="2800" dirty="0"/>
        </a:p>
      </dgm:t>
    </dgm:pt>
    <dgm:pt modelId="{3E56D87B-404E-4086-8484-2342F6199294}" type="parTrans" cxnId="{1AF5F276-23E3-4AC0-9E50-F00D9A44BC94}">
      <dgm:prSet/>
      <dgm:spPr/>
      <dgm:t>
        <a:bodyPr/>
        <a:lstStyle/>
        <a:p>
          <a:endParaRPr lang="it-IT"/>
        </a:p>
      </dgm:t>
    </dgm:pt>
    <dgm:pt modelId="{16B3FA2F-D6DD-4581-BD27-240D5A885EBF}" type="sibTrans" cxnId="{1AF5F276-23E3-4AC0-9E50-F00D9A44BC94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it-IT"/>
        </a:p>
      </dgm:t>
    </dgm:pt>
    <dgm:pt modelId="{0EEB665C-C7E5-4383-B059-9971B708B529}" type="pres">
      <dgm:prSet presAssocID="{8D0D1DBA-30CF-45EB-92F0-E5CD26A146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863A3FE-E297-4832-9653-A7BB037747D6}" type="pres">
      <dgm:prSet presAssocID="{A7DE4F8B-F503-4578-AB60-DF61E761B347}" presName="dummy" presStyleCnt="0"/>
      <dgm:spPr/>
    </dgm:pt>
    <dgm:pt modelId="{08E64926-86B6-428F-99F3-FEE4120E5527}" type="pres">
      <dgm:prSet presAssocID="{A7DE4F8B-F503-4578-AB60-DF61E761B34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A9AA63-E1FD-4C50-AD89-04E6DE12AE34}" type="pres">
      <dgm:prSet presAssocID="{B1A023FA-98E5-40F5-B6AB-AC16CF66CBBD}" presName="sibTrans" presStyleLbl="node1" presStyleIdx="0" presStyleCnt="5"/>
      <dgm:spPr/>
      <dgm:t>
        <a:bodyPr/>
        <a:lstStyle/>
        <a:p>
          <a:endParaRPr lang="it-IT"/>
        </a:p>
      </dgm:t>
    </dgm:pt>
    <dgm:pt modelId="{CE0E7F88-4357-46AD-BD56-5A86C6269CE0}" type="pres">
      <dgm:prSet presAssocID="{D252C8A1-281D-4856-AD66-0376A2077CD8}" presName="dummy" presStyleCnt="0"/>
      <dgm:spPr/>
    </dgm:pt>
    <dgm:pt modelId="{872AD98E-E5E6-481E-B172-7D6A9688F043}" type="pres">
      <dgm:prSet presAssocID="{D252C8A1-281D-4856-AD66-0376A2077CD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607CA3-AD00-466C-8FE2-2ADF348A8616}" type="pres">
      <dgm:prSet presAssocID="{E1CBEC10-9905-4FA1-8C31-3324EBE757F2}" presName="sibTrans" presStyleLbl="node1" presStyleIdx="1" presStyleCnt="5" custScaleX="99605" custLinFactNeighborX="7864" custLinFactNeighborY="-683"/>
      <dgm:spPr/>
      <dgm:t>
        <a:bodyPr/>
        <a:lstStyle/>
        <a:p>
          <a:endParaRPr lang="it-IT"/>
        </a:p>
      </dgm:t>
    </dgm:pt>
    <dgm:pt modelId="{ACE1AF5F-2EEC-4DCF-B942-141AC4C9ACBB}" type="pres">
      <dgm:prSet presAssocID="{8F250A33-00BB-4738-B391-F8A352B9768A}" presName="dummy" presStyleCnt="0"/>
      <dgm:spPr/>
    </dgm:pt>
    <dgm:pt modelId="{9A66FCF5-383B-441E-8BBF-F5E7A06D44B2}" type="pres">
      <dgm:prSet presAssocID="{8F250A33-00BB-4738-B391-F8A352B9768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CAF77D-FA6E-468B-86BE-530C0032F9E5}" type="pres">
      <dgm:prSet presAssocID="{3DEF9300-03D0-4115-80A4-2C894E452A56}" presName="sibTrans" presStyleLbl="node1" presStyleIdx="2" presStyleCnt="5" custLinFactNeighborX="-7666"/>
      <dgm:spPr/>
      <dgm:t>
        <a:bodyPr/>
        <a:lstStyle/>
        <a:p>
          <a:endParaRPr lang="it-IT"/>
        </a:p>
      </dgm:t>
    </dgm:pt>
    <dgm:pt modelId="{573BC909-75DA-4007-BB8E-289F59B8C751}" type="pres">
      <dgm:prSet presAssocID="{E35BDB1E-679F-4A95-960A-53AA3F2F04DB}" presName="dummy" presStyleCnt="0"/>
      <dgm:spPr/>
    </dgm:pt>
    <dgm:pt modelId="{AB410442-1579-493B-A6D5-40029D29143A}" type="pres">
      <dgm:prSet presAssocID="{E35BDB1E-679F-4A95-960A-53AA3F2F04D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AAD563-2D2E-4A0E-AC5A-5B797D2F238F}" type="pres">
      <dgm:prSet presAssocID="{73137D25-8F6B-415E-83D4-550C4444F063}" presName="sibTrans" presStyleLbl="node1" presStyleIdx="3" presStyleCnt="5" custLinFactNeighborX="-5045" custLinFactNeighborY="-3304"/>
      <dgm:spPr/>
      <dgm:t>
        <a:bodyPr/>
        <a:lstStyle/>
        <a:p>
          <a:endParaRPr lang="it-IT"/>
        </a:p>
      </dgm:t>
    </dgm:pt>
    <dgm:pt modelId="{B8B4E1B8-C876-4677-8E5E-33E200183C0D}" type="pres">
      <dgm:prSet presAssocID="{57A691DB-8097-4999-BB5B-BDBA2B8ACE62}" presName="dummy" presStyleCnt="0"/>
      <dgm:spPr/>
    </dgm:pt>
    <dgm:pt modelId="{707EFF6F-A597-4505-975E-6D730B27995A}" type="pres">
      <dgm:prSet presAssocID="{57A691DB-8097-4999-BB5B-BDBA2B8ACE6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448BAF-E47B-419E-9B2E-0B90EB0D1A9B}" type="pres">
      <dgm:prSet presAssocID="{16B3FA2F-D6DD-4581-BD27-240D5A885EBF}" presName="sibTrans" presStyleLbl="node1" presStyleIdx="4" presStyleCnt="5"/>
      <dgm:spPr/>
      <dgm:t>
        <a:bodyPr/>
        <a:lstStyle/>
        <a:p>
          <a:endParaRPr lang="it-IT"/>
        </a:p>
      </dgm:t>
    </dgm:pt>
  </dgm:ptLst>
  <dgm:cxnLst>
    <dgm:cxn modelId="{04FB0D57-D36F-428A-87C5-B51A2FE29BF7}" type="presOf" srcId="{E35BDB1E-679F-4A95-960A-53AA3F2F04DB}" destId="{AB410442-1579-493B-A6D5-40029D29143A}" srcOrd="0" destOrd="0" presId="urn:microsoft.com/office/officeart/2005/8/layout/cycle1"/>
    <dgm:cxn modelId="{E1E1F63C-273B-4BCB-9526-776F07B57431}" srcId="{8D0D1DBA-30CF-45EB-92F0-E5CD26A14646}" destId="{E35BDB1E-679F-4A95-960A-53AA3F2F04DB}" srcOrd="3" destOrd="0" parTransId="{881912AC-F01B-43BC-AC1B-E81E15FDCA8D}" sibTransId="{73137D25-8F6B-415E-83D4-550C4444F063}"/>
    <dgm:cxn modelId="{C7CAC6EE-1353-468E-AAD6-7CAD45982171}" type="presOf" srcId="{3DEF9300-03D0-4115-80A4-2C894E452A56}" destId="{D0CAF77D-FA6E-468B-86BE-530C0032F9E5}" srcOrd="0" destOrd="0" presId="urn:microsoft.com/office/officeart/2005/8/layout/cycle1"/>
    <dgm:cxn modelId="{F0C9EE08-450F-4C97-8075-415543D70012}" type="presOf" srcId="{8F250A33-00BB-4738-B391-F8A352B9768A}" destId="{9A66FCF5-383B-441E-8BBF-F5E7A06D44B2}" srcOrd="0" destOrd="0" presId="urn:microsoft.com/office/officeart/2005/8/layout/cycle1"/>
    <dgm:cxn modelId="{53DE2345-1306-4811-A7CB-2364568502D2}" type="presOf" srcId="{8D0D1DBA-30CF-45EB-92F0-E5CD26A14646}" destId="{0EEB665C-C7E5-4383-B059-9971B708B529}" srcOrd="0" destOrd="0" presId="urn:microsoft.com/office/officeart/2005/8/layout/cycle1"/>
    <dgm:cxn modelId="{7F799414-2448-4937-A78D-0807835B77F8}" type="presOf" srcId="{A7DE4F8B-F503-4578-AB60-DF61E761B347}" destId="{08E64926-86B6-428F-99F3-FEE4120E5527}" srcOrd="0" destOrd="0" presId="urn:microsoft.com/office/officeart/2005/8/layout/cycle1"/>
    <dgm:cxn modelId="{9A29BBCC-058C-4C8D-943D-4922010348C2}" type="presOf" srcId="{73137D25-8F6B-415E-83D4-550C4444F063}" destId="{EEAAD563-2D2E-4A0E-AC5A-5B797D2F238F}" srcOrd="0" destOrd="0" presId="urn:microsoft.com/office/officeart/2005/8/layout/cycle1"/>
    <dgm:cxn modelId="{D7147882-837E-4254-A944-1F92FCFB7845}" type="presOf" srcId="{D252C8A1-281D-4856-AD66-0376A2077CD8}" destId="{872AD98E-E5E6-481E-B172-7D6A9688F043}" srcOrd="0" destOrd="0" presId="urn:microsoft.com/office/officeart/2005/8/layout/cycle1"/>
    <dgm:cxn modelId="{346CA7F9-4E51-4A64-B595-02B3F9A169B2}" type="presOf" srcId="{E1CBEC10-9905-4FA1-8C31-3324EBE757F2}" destId="{9D607CA3-AD00-466C-8FE2-2ADF348A8616}" srcOrd="0" destOrd="0" presId="urn:microsoft.com/office/officeart/2005/8/layout/cycle1"/>
    <dgm:cxn modelId="{B401DCAF-F278-43A7-BF11-2A44DC381A75}" type="presOf" srcId="{16B3FA2F-D6DD-4581-BD27-240D5A885EBF}" destId="{DE448BAF-E47B-419E-9B2E-0B90EB0D1A9B}" srcOrd="0" destOrd="0" presId="urn:microsoft.com/office/officeart/2005/8/layout/cycle1"/>
    <dgm:cxn modelId="{1AF5F276-23E3-4AC0-9E50-F00D9A44BC94}" srcId="{8D0D1DBA-30CF-45EB-92F0-E5CD26A14646}" destId="{57A691DB-8097-4999-BB5B-BDBA2B8ACE62}" srcOrd="4" destOrd="0" parTransId="{3E56D87B-404E-4086-8484-2342F6199294}" sibTransId="{16B3FA2F-D6DD-4581-BD27-240D5A885EBF}"/>
    <dgm:cxn modelId="{AF4AB3BF-FFA2-41F2-8F5B-8502FD5A4305}" type="presOf" srcId="{57A691DB-8097-4999-BB5B-BDBA2B8ACE62}" destId="{707EFF6F-A597-4505-975E-6D730B27995A}" srcOrd="0" destOrd="0" presId="urn:microsoft.com/office/officeart/2005/8/layout/cycle1"/>
    <dgm:cxn modelId="{2DBDE0D0-3D42-497C-8AF2-4DC8DC5D9799}" srcId="{8D0D1DBA-30CF-45EB-92F0-E5CD26A14646}" destId="{8F250A33-00BB-4738-B391-F8A352B9768A}" srcOrd="2" destOrd="0" parTransId="{64885FA8-2745-4696-A2AF-050D8FA71A41}" sibTransId="{3DEF9300-03D0-4115-80A4-2C894E452A56}"/>
    <dgm:cxn modelId="{1049BA47-67DA-4753-9230-3D688CBA69A9}" type="presOf" srcId="{B1A023FA-98E5-40F5-B6AB-AC16CF66CBBD}" destId="{E7A9AA63-E1FD-4C50-AD89-04E6DE12AE34}" srcOrd="0" destOrd="0" presId="urn:microsoft.com/office/officeart/2005/8/layout/cycle1"/>
    <dgm:cxn modelId="{761F40A6-4DC9-4CC5-BDAE-066450B777A5}" srcId="{8D0D1DBA-30CF-45EB-92F0-E5CD26A14646}" destId="{A7DE4F8B-F503-4578-AB60-DF61E761B347}" srcOrd="0" destOrd="0" parTransId="{27D667D8-1A9D-43C1-B5B0-062A964C489B}" sibTransId="{B1A023FA-98E5-40F5-B6AB-AC16CF66CBBD}"/>
    <dgm:cxn modelId="{1092B3F1-BFFF-443C-9495-11A3F9DA6196}" srcId="{8D0D1DBA-30CF-45EB-92F0-E5CD26A14646}" destId="{D252C8A1-281D-4856-AD66-0376A2077CD8}" srcOrd="1" destOrd="0" parTransId="{7E9070A5-9F6C-4032-8602-FE7B218113FC}" sibTransId="{E1CBEC10-9905-4FA1-8C31-3324EBE757F2}"/>
    <dgm:cxn modelId="{E0B30777-325A-4BEC-BA38-41B020B2C9AF}" type="presParOf" srcId="{0EEB665C-C7E5-4383-B059-9971B708B529}" destId="{A863A3FE-E297-4832-9653-A7BB037747D6}" srcOrd="0" destOrd="0" presId="urn:microsoft.com/office/officeart/2005/8/layout/cycle1"/>
    <dgm:cxn modelId="{F65278F7-480B-4827-A12B-14FA8768A34F}" type="presParOf" srcId="{0EEB665C-C7E5-4383-B059-9971B708B529}" destId="{08E64926-86B6-428F-99F3-FEE4120E5527}" srcOrd="1" destOrd="0" presId="urn:microsoft.com/office/officeart/2005/8/layout/cycle1"/>
    <dgm:cxn modelId="{E31123D2-9CCE-45E1-9725-4B24D715E5A2}" type="presParOf" srcId="{0EEB665C-C7E5-4383-B059-9971B708B529}" destId="{E7A9AA63-E1FD-4C50-AD89-04E6DE12AE34}" srcOrd="2" destOrd="0" presId="urn:microsoft.com/office/officeart/2005/8/layout/cycle1"/>
    <dgm:cxn modelId="{E51AD41F-BD2A-466E-9C9C-28E4DFBD0D8C}" type="presParOf" srcId="{0EEB665C-C7E5-4383-B059-9971B708B529}" destId="{CE0E7F88-4357-46AD-BD56-5A86C6269CE0}" srcOrd="3" destOrd="0" presId="urn:microsoft.com/office/officeart/2005/8/layout/cycle1"/>
    <dgm:cxn modelId="{22A2168A-D51F-402F-9ACB-AC45085CB033}" type="presParOf" srcId="{0EEB665C-C7E5-4383-B059-9971B708B529}" destId="{872AD98E-E5E6-481E-B172-7D6A9688F043}" srcOrd="4" destOrd="0" presId="urn:microsoft.com/office/officeart/2005/8/layout/cycle1"/>
    <dgm:cxn modelId="{9DF474A0-3BDE-42F7-BE78-2703B4239470}" type="presParOf" srcId="{0EEB665C-C7E5-4383-B059-9971B708B529}" destId="{9D607CA3-AD00-466C-8FE2-2ADF348A8616}" srcOrd="5" destOrd="0" presId="urn:microsoft.com/office/officeart/2005/8/layout/cycle1"/>
    <dgm:cxn modelId="{D9370F2B-8C06-470B-847E-E184EFCEE36B}" type="presParOf" srcId="{0EEB665C-C7E5-4383-B059-9971B708B529}" destId="{ACE1AF5F-2EEC-4DCF-B942-141AC4C9ACBB}" srcOrd="6" destOrd="0" presId="urn:microsoft.com/office/officeart/2005/8/layout/cycle1"/>
    <dgm:cxn modelId="{0611200D-3F0E-4C11-A989-201F27868029}" type="presParOf" srcId="{0EEB665C-C7E5-4383-B059-9971B708B529}" destId="{9A66FCF5-383B-441E-8BBF-F5E7A06D44B2}" srcOrd="7" destOrd="0" presId="urn:microsoft.com/office/officeart/2005/8/layout/cycle1"/>
    <dgm:cxn modelId="{5E0EB3E1-31A6-45EE-9E2E-9C2C12F73F4C}" type="presParOf" srcId="{0EEB665C-C7E5-4383-B059-9971B708B529}" destId="{D0CAF77D-FA6E-468B-86BE-530C0032F9E5}" srcOrd="8" destOrd="0" presId="urn:microsoft.com/office/officeart/2005/8/layout/cycle1"/>
    <dgm:cxn modelId="{7CE49FEC-ABBB-437C-A164-DA655FA3D668}" type="presParOf" srcId="{0EEB665C-C7E5-4383-B059-9971B708B529}" destId="{573BC909-75DA-4007-BB8E-289F59B8C751}" srcOrd="9" destOrd="0" presId="urn:microsoft.com/office/officeart/2005/8/layout/cycle1"/>
    <dgm:cxn modelId="{C03B0541-BEFE-4E38-89B5-4E5A301352AB}" type="presParOf" srcId="{0EEB665C-C7E5-4383-B059-9971B708B529}" destId="{AB410442-1579-493B-A6D5-40029D29143A}" srcOrd="10" destOrd="0" presId="urn:microsoft.com/office/officeart/2005/8/layout/cycle1"/>
    <dgm:cxn modelId="{AA9B9E20-977C-48FE-972E-EF90D741684E}" type="presParOf" srcId="{0EEB665C-C7E5-4383-B059-9971B708B529}" destId="{EEAAD563-2D2E-4A0E-AC5A-5B797D2F238F}" srcOrd="11" destOrd="0" presId="urn:microsoft.com/office/officeart/2005/8/layout/cycle1"/>
    <dgm:cxn modelId="{616BA8D3-FDCB-409A-9221-38AB86CD5B34}" type="presParOf" srcId="{0EEB665C-C7E5-4383-B059-9971B708B529}" destId="{B8B4E1B8-C876-4677-8E5E-33E200183C0D}" srcOrd="12" destOrd="0" presId="urn:microsoft.com/office/officeart/2005/8/layout/cycle1"/>
    <dgm:cxn modelId="{C0354990-3C30-4DA7-B9FF-69EDA0A5A8AD}" type="presParOf" srcId="{0EEB665C-C7E5-4383-B059-9971B708B529}" destId="{707EFF6F-A597-4505-975E-6D730B27995A}" srcOrd="13" destOrd="0" presId="urn:microsoft.com/office/officeart/2005/8/layout/cycle1"/>
    <dgm:cxn modelId="{D2E7F427-C92C-4BFF-99CF-4F28E91CC948}" type="presParOf" srcId="{0EEB665C-C7E5-4383-B059-9971B708B529}" destId="{DE448BAF-E47B-419E-9B2E-0B90EB0D1A9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6014D-23E6-48F2-B3A2-286A308C54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1A862B-8E7D-477F-BD50-3C4276F4A696}">
      <dgm:prSet phldrT="[Testo]"/>
      <dgm:spPr>
        <a:solidFill>
          <a:srgbClr val="FFC0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it-IT" b="0" dirty="0" smtClean="0"/>
            <a:t>Riparare il danno cutaneo</a:t>
          </a:r>
          <a:endParaRPr lang="it-IT" b="0" dirty="0"/>
        </a:p>
      </dgm:t>
    </dgm:pt>
    <dgm:pt modelId="{29A381FA-96A6-4369-82BC-B937D64B9924}" type="parTrans" cxnId="{FBDD0B26-BCCB-450A-AAA3-3EB742AEBDCE}">
      <dgm:prSet/>
      <dgm:spPr/>
      <dgm:t>
        <a:bodyPr/>
        <a:lstStyle/>
        <a:p>
          <a:endParaRPr lang="it-IT"/>
        </a:p>
      </dgm:t>
    </dgm:pt>
    <dgm:pt modelId="{891680A9-C224-49DC-A166-72D028D08676}" type="sibTrans" cxnId="{FBDD0B26-BCCB-450A-AAA3-3EB742AEBDCE}">
      <dgm:prSet/>
      <dgm:spPr/>
      <dgm:t>
        <a:bodyPr/>
        <a:lstStyle/>
        <a:p>
          <a:endParaRPr lang="it-IT"/>
        </a:p>
      </dgm:t>
    </dgm:pt>
    <dgm:pt modelId="{B8921AC1-D2FC-49B6-B17A-9374E1B5F12F}">
      <dgm:prSet phldrT="[Testo]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it-IT" dirty="0" smtClean="0"/>
            <a:t>Ridurre l’infiammazione</a:t>
          </a:r>
          <a:endParaRPr lang="it-IT" dirty="0"/>
        </a:p>
      </dgm:t>
    </dgm:pt>
    <dgm:pt modelId="{C6148C09-8150-4244-8ED0-3108EBE79C49}" type="parTrans" cxnId="{030232D2-15DF-4BFD-9325-A656A3A44B9D}">
      <dgm:prSet/>
      <dgm:spPr/>
      <dgm:t>
        <a:bodyPr/>
        <a:lstStyle/>
        <a:p>
          <a:endParaRPr lang="it-IT"/>
        </a:p>
      </dgm:t>
    </dgm:pt>
    <dgm:pt modelId="{0F5B1B63-B08F-4783-AEEE-B82146CAB1B1}" type="sibTrans" cxnId="{030232D2-15DF-4BFD-9325-A656A3A44B9D}">
      <dgm:prSet/>
      <dgm:spPr/>
      <dgm:t>
        <a:bodyPr/>
        <a:lstStyle/>
        <a:p>
          <a:endParaRPr lang="it-IT"/>
        </a:p>
      </dgm:t>
    </dgm:pt>
    <dgm:pt modelId="{62646710-9DED-413E-893D-CED7F0DB0DBE}">
      <dgm:prSet phldrT="[Testo]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it-IT" dirty="0" smtClean="0"/>
            <a:t>Prevenire ricadute</a:t>
          </a:r>
        </a:p>
      </dgm:t>
    </dgm:pt>
    <dgm:pt modelId="{F6C31D66-019F-4FA1-9D8C-9C478473DA3C}" type="parTrans" cxnId="{D00DD2FA-34BC-46BB-9F14-1753DEFBA204}">
      <dgm:prSet/>
      <dgm:spPr/>
      <dgm:t>
        <a:bodyPr/>
        <a:lstStyle/>
        <a:p>
          <a:endParaRPr lang="it-IT"/>
        </a:p>
      </dgm:t>
    </dgm:pt>
    <dgm:pt modelId="{E6DDEA32-B147-4456-88E6-7EE56F79AF40}" type="sibTrans" cxnId="{D00DD2FA-34BC-46BB-9F14-1753DEFBA204}">
      <dgm:prSet/>
      <dgm:spPr/>
      <dgm:t>
        <a:bodyPr/>
        <a:lstStyle/>
        <a:p>
          <a:endParaRPr lang="it-IT"/>
        </a:p>
      </dgm:t>
    </dgm:pt>
    <dgm:pt modelId="{B84292A0-5108-40F9-B7F7-210201F0F671}" type="pres">
      <dgm:prSet presAssocID="{9B66014D-23E6-48F2-B3A2-286A308C54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422F627-E239-4973-9C14-DCA1333BBC77}" type="pres">
      <dgm:prSet presAssocID="{CE1A862B-8E7D-477F-BD50-3C4276F4A696}" presName="parentLin" presStyleCnt="0"/>
      <dgm:spPr/>
    </dgm:pt>
    <dgm:pt modelId="{46166945-6604-478C-9133-7D8DFA9656A1}" type="pres">
      <dgm:prSet presAssocID="{CE1A862B-8E7D-477F-BD50-3C4276F4A69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4A2EE9F-D91A-46FD-8B2A-8839E1C87E7F}" type="pres">
      <dgm:prSet presAssocID="{CE1A862B-8E7D-477F-BD50-3C4276F4A6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0FEE38-657A-44B9-BF3C-78C41049413B}" type="pres">
      <dgm:prSet presAssocID="{CE1A862B-8E7D-477F-BD50-3C4276F4A696}" presName="negativeSpace" presStyleCnt="0"/>
      <dgm:spPr/>
    </dgm:pt>
    <dgm:pt modelId="{A7799EAE-77D7-409D-9095-1B8F40973619}" type="pres">
      <dgm:prSet presAssocID="{CE1A862B-8E7D-477F-BD50-3C4276F4A696}" presName="childText" presStyleLbl="conFgAcc1" presStyleIdx="0" presStyleCnt="3">
        <dgm:presLayoutVars>
          <dgm:bulletEnabled val="1"/>
        </dgm:presLayoutVars>
      </dgm:prSet>
      <dgm:spPr/>
    </dgm:pt>
    <dgm:pt modelId="{E2C9C6A8-64FA-4C02-8706-CB068146FDEC}" type="pres">
      <dgm:prSet presAssocID="{891680A9-C224-49DC-A166-72D028D08676}" presName="spaceBetweenRectangles" presStyleCnt="0"/>
      <dgm:spPr/>
    </dgm:pt>
    <dgm:pt modelId="{8BD15B26-04D0-4187-A854-FF5DCF325D57}" type="pres">
      <dgm:prSet presAssocID="{B8921AC1-D2FC-49B6-B17A-9374E1B5F12F}" presName="parentLin" presStyleCnt="0"/>
      <dgm:spPr/>
    </dgm:pt>
    <dgm:pt modelId="{2FE6C0E4-721E-4E1B-A8CA-B82686C4DA7E}" type="pres">
      <dgm:prSet presAssocID="{B8921AC1-D2FC-49B6-B17A-9374E1B5F12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7BAD5C65-E8EF-48F7-9220-5541ED15FC92}" type="pres">
      <dgm:prSet presAssocID="{B8921AC1-D2FC-49B6-B17A-9374E1B5F1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F463CF-6275-4418-AD5B-03CC9737DD9A}" type="pres">
      <dgm:prSet presAssocID="{B8921AC1-D2FC-49B6-B17A-9374E1B5F12F}" presName="negativeSpace" presStyleCnt="0"/>
      <dgm:spPr/>
    </dgm:pt>
    <dgm:pt modelId="{86078BB7-AA03-4911-8086-CEAEE269FE09}" type="pres">
      <dgm:prSet presAssocID="{B8921AC1-D2FC-49B6-B17A-9374E1B5F12F}" presName="childText" presStyleLbl="conFgAcc1" presStyleIdx="1" presStyleCnt="3">
        <dgm:presLayoutVars>
          <dgm:bulletEnabled val="1"/>
        </dgm:presLayoutVars>
      </dgm:prSet>
      <dgm:spPr/>
    </dgm:pt>
    <dgm:pt modelId="{4A8E47B8-64AF-49A9-94CB-ADEBAC1B60F7}" type="pres">
      <dgm:prSet presAssocID="{0F5B1B63-B08F-4783-AEEE-B82146CAB1B1}" presName="spaceBetweenRectangles" presStyleCnt="0"/>
      <dgm:spPr/>
    </dgm:pt>
    <dgm:pt modelId="{3221A60A-93A6-4A4B-B8CE-AD96F4F1EB8E}" type="pres">
      <dgm:prSet presAssocID="{62646710-9DED-413E-893D-CED7F0DB0DBE}" presName="parentLin" presStyleCnt="0"/>
      <dgm:spPr/>
    </dgm:pt>
    <dgm:pt modelId="{554FD982-73EB-48D6-A0E7-0054FD0CEF50}" type="pres">
      <dgm:prSet presAssocID="{62646710-9DED-413E-893D-CED7F0DB0DBE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8814CD8D-AFC0-4F15-AA34-D73EED8BE5AC}" type="pres">
      <dgm:prSet presAssocID="{62646710-9DED-413E-893D-CED7F0DB0D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FEE8E9-27FE-4105-B83E-A5A78B4CA978}" type="pres">
      <dgm:prSet presAssocID="{62646710-9DED-413E-893D-CED7F0DB0DBE}" presName="negativeSpace" presStyleCnt="0"/>
      <dgm:spPr/>
    </dgm:pt>
    <dgm:pt modelId="{62981641-71E9-4044-ACE4-3F35A8EA9EA3}" type="pres">
      <dgm:prSet presAssocID="{62646710-9DED-413E-893D-CED7F0DB0D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D6153A-C6CA-4AB1-851A-B915233820D3}" type="presOf" srcId="{CE1A862B-8E7D-477F-BD50-3C4276F4A696}" destId="{34A2EE9F-D91A-46FD-8B2A-8839E1C87E7F}" srcOrd="1" destOrd="0" presId="urn:microsoft.com/office/officeart/2005/8/layout/list1"/>
    <dgm:cxn modelId="{65C73D36-8692-41EF-859E-3868A9CF32FB}" type="presOf" srcId="{9B66014D-23E6-48F2-B3A2-286A308C54AD}" destId="{B84292A0-5108-40F9-B7F7-210201F0F671}" srcOrd="0" destOrd="0" presId="urn:microsoft.com/office/officeart/2005/8/layout/list1"/>
    <dgm:cxn modelId="{030232D2-15DF-4BFD-9325-A656A3A44B9D}" srcId="{9B66014D-23E6-48F2-B3A2-286A308C54AD}" destId="{B8921AC1-D2FC-49B6-B17A-9374E1B5F12F}" srcOrd="1" destOrd="0" parTransId="{C6148C09-8150-4244-8ED0-3108EBE79C49}" sibTransId="{0F5B1B63-B08F-4783-AEEE-B82146CAB1B1}"/>
    <dgm:cxn modelId="{FBDD0B26-BCCB-450A-AAA3-3EB742AEBDCE}" srcId="{9B66014D-23E6-48F2-B3A2-286A308C54AD}" destId="{CE1A862B-8E7D-477F-BD50-3C4276F4A696}" srcOrd="0" destOrd="0" parTransId="{29A381FA-96A6-4369-82BC-B937D64B9924}" sibTransId="{891680A9-C224-49DC-A166-72D028D08676}"/>
    <dgm:cxn modelId="{D7F66025-1E1C-464A-8A1C-2790CE76DC5A}" type="presOf" srcId="{B8921AC1-D2FC-49B6-B17A-9374E1B5F12F}" destId="{7BAD5C65-E8EF-48F7-9220-5541ED15FC92}" srcOrd="1" destOrd="0" presId="urn:microsoft.com/office/officeart/2005/8/layout/list1"/>
    <dgm:cxn modelId="{CDB351EE-C4FA-410F-A6A1-95976BB4929C}" type="presOf" srcId="{B8921AC1-D2FC-49B6-B17A-9374E1B5F12F}" destId="{2FE6C0E4-721E-4E1B-A8CA-B82686C4DA7E}" srcOrd="0" destOrd="0" presId="urn:microsoft.com/office/officeart/2005/8/layout/list1"/>
    <dgm:cxn modelId="{FF5240DE-415D-4BD2-8940-10E853697A99}" type="presOf" srcId="{62646710-9DED-413E-893D-CED7F0DB0DBE}" destId="{8814CD8D-AFC0-4F15-AA34-D73EED8BE5AC}" srcOrd="1" destOrd="0" presId="urn:microsoft.com/office/officeart/2005/8/layout/list1"/>
    <dgm:cxn modelId="{BB073908-86E8-460F-8317-D5C069AFD08B}" type="presOf" srcId="{CE1A862B-8E7D-477F-BD50-3C4276F4A696}" destId="{46166945-6604-478C-9133-7D8DFA9656A1}" srcOrd="0" destOrd="0" presId="urn:microsoft.com/office/officeart/2005/8/layout/list1"/>
    <dgm:cxn modelId="{D00DD2FA-34BC-46BB-9F14-1753DEFBA204}" srcId="{9B66014D-23E6-48F2-B3A2-286A308C54AD}" destId="{62646710-9DED-413E-893D-CED7F0DB0DBE}" srcOrd="2" destOrd="0" parTransId="{F6C31D66-019F-4FA1-9D8C-9C478473DA3C}" sibTransId="{E6DDEA32-B147-4456-88E6-7EE56F79AF40}"/>
    <dgm:cxn modelId="{930CD9AF-ABB9-4A37-87DA-2CE9E6420204}" type="presOf" srcId="{62646710-9DED-413E-893D-CED7F0DB0DBE}" destId="{554FD982-73EB-48D6-A0E7-0054FD0CEF50}" srcOrd="0" destOrd="0" presId="urn:microsoft.com/office/officeart/2005/8/layout/list1"/>
    <dgm:cxn modelId="{7BD4A428-6F39-46BC-A8FB-65CF67BFAFF1}" type="presParOf" srcId="{B84292A0-5108-40F9-B7F7-210201F0F671}" destId="{1422F627-E239-4973-9C14-DCA1333BBC77}" srcOrd="0" destOrd="0" presId="urn:microsoft.com/office/officeart/2005/8/layout/list1"/>
    <dgm:cxn modelId="{86720202-3CE0-40B0-ADBA-076AF6F37596}" type="presParOf" srcId="{1422F627-E239-4973-9C14-DCA1333BBC77}" destId="{46166945-6604-478C-9133-7D8DFA9656A1}" srcOrd="0" destOrd="0" presId="urn:microsoft.com/office/officeart/2005/8/layout/list1"/>
    <dgm:cxn modelId="{A76073EE-93D1-4640-8082-15EC5C99F374}" type="presParOf" srcId="{1422F627-E239-4973-9C14-DCA1333BBC77}" destId="{34A2EE9F-D91A-46FD-8B2A-8839E1C87E7F}" srcOrd="1" destOrd="0" presId="urn:microsoft.com/office/officeart/2005/8/layout/list1"/>
    <dgm:cxn modelId="{1E7232C8-1C50-4151-AE82-115D8C2667F0}" type="presParOf" srcId="{B84292A0-5108-40F9-B7F7-210201F0F671}" destId="{840FEE38-657A-44B9-BF3C-78C41049413B}" srcOrd="1" destOrd="0" presId="urn:microsoft.com/office/officeart/2005/8/layout/list1"/>
    <dgm:cxn modelId="{0E9E7DDA-23FE-4535-B3C4-643F7D0266BA}" type="presParOf" srcId="{B84292A0-5108-40F9-B7F7-210201F0F671}" destId="{A7799EAE-77D7-409D-9095-1B8F40973619}" srcOrd="2" destOrd="0" presId="urn:microsoft.com/office/officeart/2005/8/layout/list1"/>
    <dgm:cxn modelId="{5D2C1F20-40B6-4CA3-8F5C-E0C8601C081C}" type="presParOf" srcId="{B84292A0-5108-40F9-B7F7-210201F0F671}" destId="{E2C9C6A8-64FA-4C02-8706-CB068146FDEC}" srcOrd="3" destOrd="0" presId="urn:microsoft.com/office/officeart/2005/8/layout/list1"/>
    <dgm:cxn modelId="{CE9C3164-9C59-49B6-8995-07E4B6AA9DEE}" type="presParOf" srcId="{B84292A0-5108-40F9-B7F7-210201F0F671}" destId="{8BD15B26-04D0-4187-A854-FF5DCF325D57}" srcOrd="4" destOrd="0" presId="urn:microsoft.com/office/officeart/2005/8/layout/list1"/>
    <dgm:cxn modelId="{A44CF39E-1742-46F0-930B-8CDBDAE82565}" type="presParOf" srcId="{8BD15B26-04D0-4187-A854-FF5DCF325D57}" destId="{2FE6C0E4-721E-4E1B-A8CA-B82686C4DA7E}" srcOrd="0" destOrd="0" presId="urn:microsoft.com/office/officeart/2005/8/layout/list1"/>
    <dgm:cxn modelId="{A7CE5E4B-700A-4168-B54E-B12F5102CE37}" type="presParOf" srcId="{8BD15B26-04D0-4187-A854-FF5DCF325D57}" destId="{7BAD5C65-E8EF-48F7-9220-5541ED15FC92}" srcOrd="1" destOrd="0" presId="urn:microsoft.com/office/officeart/2005/8/layout/list1"/>
    <dgm:cxn modelId="{6AB8BC43-9933-450D-B372-9DCEAFD05DCB}" type="presParOf" srcId="{B84292A0-5108-40F9-B7F7-210201F0F671}" destId="{03F463CF-6275-4418-AD5B-03CC9737DD9A}" srcOrd="5" destOrd="0" presId="urn:microsoft.com/office/officeart/2005/8/layout/list1"/>
    <dgm:cxn modelId="{176E7018-0AEB-4410-BA16-2B4F95DC489A}" type="presParOf" srcId="{B84292A0-5108-40F9-B7F7-210201F0F671}" destId="{86078BB7-AA03-4911-8086-CEAEE269FE09}" srcOrd="6" destOrd="0" presId="urn:microsoft.com/office/officeart/2005/8/layout/list1"/>
    <dgm:cxn modelId="{900B5B4C-E660-4F6B-8433-8922DF58E1B5}" type="presParOf" srcId="{B84292A0-5108-40F9-B7F7-210201F0F671}" destId="{4A8E47B8-64AF-49A9-94CB-ADEBAC1B60F7}" srcOrd="7" destOrd="0" presId="urn:microsoft.com/office/officeart/2005/8/layout/list1"/>
    <dgm:cxn modelId="{EB8C0D78-16F4-4EFA-A033-2330EBF8315E}" type="presParOf" srcId="{B84292A0-5108-40F9-B7F7-210201F0F671}" destId="{3221A60A-93A6-4A4B-B8CE-AD96F4F1EB8E}" srcOrd="8" destOrd="0" presId="urn:microsoft.com/office/officeart/2005/8/layout/list1"/>
    <dgm:cxn modelId="{1A8BCE1E-AB57-4082-94B3-BBE6B5A14054}" type="presParOf" srcId="{3221A60A-93A6-4A4B-B8CE-AD96F4F1EB8E}" destId="{554FD982-73EB-48D6-A0E7-0054FD0CEF50}" srcOrd="0" destOrd="0" presId="urn:microsoft.com/office/officeart/2005/8/layout/list1"/>
    <dgm:cxn modelId="{B7C1E9FD-6084-4939-95FC-77DA36764F1F}" type="presParOf" srcId="{3221A60A-93A6-4A4B-B8CE-AD96F4F1EB8E}" destId="{8814CD8D-AFC0-4F15-AA34-D73EED8BE5AC}" srcOrd="1" destOrd="0" presId="urn:microsoft.com/office/officeart/2005/8/layout/list1"/>
    <dgm:cxn modelId="{23289CF4-FFCC-48AA-BCC6-E1BC90F97258}" type="presParOf" srcId="{B84292A0-5108-40F9-B7F7-210201F0F671}" destId="{D6FEE8E9-27FE-4105-B83E-A5A78B4CA978}" srcOrd="9" destOrd="0" presId="urn:microsoft.com/office/officeart/2005/8/layout/list1"/>
    <dgm:cxn modelId="{67EAC429-1162-4C3E-94BC-34F70C199C0F}" type="presParOf" srcId="{B84292A0-5108-40F9-B7F7-210201F0F671}" destId="{62981641-71E9-4044-ACE4-3F35A8EA9E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3A8ACB-36CB-4E97-A7A7-52579D4E9DE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049532A-DD30-4659-970C-CCF55FF48954}">
      <dgm:prSet phldrT="[Testo]" custT="1"/>
      <dgm:spPr/>
      <dgm:t>
        <a:bodyPr/>
        <a:lstStyle/>
        <a:p>
          <a:r>
            <a:rPr lang="it-IT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Potenza</a:t>
          </a:r>
          <a:endParaRPr lang="it-IT" sz="20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11602-07F4-442A-BFD0-0858405D6D98}" type="parTrans" cxnId="{0FD28269-2E26-41FA-8D31-7ACF70E15333}">
      <dgm:prSet/>
      <dgm:spPr/>
      <dgm:t>
        <a:bodyPr/>
        <a:lstStyle/>
        <a:p>
          <a:endParaRPr lang="it-IT"/>
        </a:p>
      </dgm:t>
    </dgm:pt>
    <dgm:pt modelId="{21DE0861-CE52-4143-9E1B-8C6039BCCC02}" type="sibTrans" cxnId="{0FD28269-2E26-41FA-8D31-7ACF70E15333}">
      <dgm:prSet/>
      <dgm:spPr/>
      <dgm:t>
        <a:bodyPr/>
        <a:lstStyle/>
        <a:p>
          <a:endParaRPr lang="it-IT"/>
        </a:p>
      </dgm:t>
    </dgm:pt>
    <dgm:pt modelId="{3F470036-5171-4185-AE8C-53F4DBF90AAE}" type="pres">
      <dgm:prSet presAssocID="{C13A8ACB-36CB-4E97-A7A7-52579D4E9DE6}" presName="Name0" presStyleCnt="0">
        <dgm:presLayoutVars>
          <dgm:dir/>
          <dgm:animLvl val="lvl"/>
          <dgm:resizeHandles val="exact"/>
        </dgm:presLayoutVars>
      </dgm:prSet>
      <dgm:spPr/>
    </dgm:pt>
    <dgm:pt modelId="{5F008838-78C6-4A4A-B4ED-C00621B72D05}" type="pres">
      <dgm:prSet presAssocID="{C13A8ACB-36CB-4E97-A7A7-52579D4E9DE6}" presName="dummy" presStyleCnt="0"/>
      <dgm:spPr/>
    </dgm:pt>
    <dgm:pt modelId="{011E3882-E575-40CA-ADFC-947295D20B0F}" type="pres">
      <dgm:prSet presAssocID="{C13A8ACB-36CB-4E97-A7A7-52579D4E9DE6}" presName="linH" presStyleCnt="0"/>
      <dgm:spPr/>
    </dgm:pt>
    <dgm:pt modelId="{A8BB5980-2C02-41D4-88E0-239A15947277}" type="pres">
      <dgm:prSet presAssocID="{C13A8ACB-36CB-4E97-A7A7-52579D4E9DE6}" presName="padding1" presStyleCnt="0"/>
      <dgm:spPr/>
    </dgm:pt>
    <dgm:pt modelId="{CE8EEA6E-BBB1-4AFB-9490-93A1034176FD}" type="pres">
      <dgm:prSet presAssocID="{A049532A-DD30-4659-970C-CCF55FF48954}" presName="linV" presStyleCnt="0"/>
      <dgm:spPr/>
    </dgm:pt>
    <dgm:pt modelId="{C2366E8F-970C-480C-85B5-5BBF0B1E9F4B}" type="pres">
      <dgm:prSet presAssocID="{A049532A-DD30-4659-970C-CCF55FF48954}" presName="spVertical1" presStyleCnt="0"/>
      <dgm:spPr/>
    </dgm:pt>
    <dgm:pt modelId="{242772AB-69A6-412F-B5AF-1EA6EBB33BEE}" type="pres">
      <dgm:prSet presAssocID="{A049532A-DD30-4659-970C-CCF55FF48954}" presName="parTx" presStyleLbl="revTx" presStyleIdx="0" presStyleCnt="1" custScaleY="65900" custLinFactNeighborX="-6201" custLinFactNeighborY="12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527D12-571F-4941-A827-99A68101CA5D}" type="pres">
      <dgm:prSet presAssocID="{A049532A-DD30-4659-970C-CCF55FF48954}" presName="spVertical2" presStyleCnt="0"/>
      <dgm:spPr/>
    </dgm:pt>
    <dgm:pt modelId="{B6D7C26C-C98D-420F-9506-481BAD0F52A5}" type="pres">
      <dgm:prSet presAssocID="{A049532A-DD30-4659-970C-CCF55FF48954}" presName="spVertical3" presStyleCnt="0"/>
      <dgm:spPr/>
    </dgm:pt>
    <dgm:pt modelId="{C7523C21-80E8-4FF3-ADE6-E06AB5A188E2}" type="pres">
      <dgm:prSet presAssocID="{C13A8ACB-36CB-4E97-A7A7-52579D4E9DE6}" presName="padding2" presStyleCnt="0"/>
      <dgm:spPr/>
    </dgm:pt>
    <dgm:pt modelId="{B57AD9DC-8D31-40E2-9B6A-F408D0111BC2}" type="pres">
      <dgm:prSet presAssocID="{C13A8ACB-36CB-4E97-A7A7-52579D4E9DE6}" presName="negArrow" presStyleCnt="0"/>
      <dgm:spPr/>
    </dgm:pt>
    <dgm:pt modelId="{3EAA0FCC-F082-4764-9A9A-B3455203DFC9}" type="pres">
      <dgm:prSet presAssocID="{C13A8ACB-36CB-4E97-A7A7-52579D4E9DE6}" presName="backgroundArrow" presStyleLbl="node1" presStyleIdx="0" presStyleCnt="1" custScaleX="69924" custScaleY="217713" custLinFactNeighborX="-245" custLinFactNeighborY="2177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0FD28269-2E26-41FA-8D31-7ACF70E15333}" srcId="{C13A8ACB-36CB-4E97-A7A7-52579D4E9DE6}" destId="{A049532A-DD30-4659-970C-CCF55FF48954}" srcOrd="0" destOrd="0" parTransId="{90D11602-07F4-442A-BFD0-0858405D6D98}" sibTransId="{21DE0861-CE52-4143-9E1B-8C6039BCCC02}"/>
    <dgm:cxn modelId="{1BD6AB21-FFE2-4362-9EC6-EA8913B807B6}" type="presOf" srcId="{A049532A-DD30-4659-970C-CCF55FF48954}" destId="{242772AB-69A6-412F-B5AF-1EA6EBB33BEE}" srcOrd="0" destOrd="0" presId="urn:microsoft.com/office/officeart/2005/8/layout/hProcess3"/>
    <dgm:cxn modelId="{9B88F315-3A61-4305-92C1-01C528989B24}" type="presOf" srcId="{C13A8ACB-36CB-4E97-A7A7-52579D4E9DE6}" destId="{3F470036-5171-4185-AE8C-53F4DBF90AAE}" srcOrd="0" destOrd="0" presId="urn:microsoft.com/office/officeart/2005/8/layout/hProcess3"/>
    <dgm:cxn modelId="{BD6737F0-B3EF-4DCB-871E-3A19BCCC8371}" type="presParOf" srcId="{3F470036-5171-4185-AE8C-53F4DBF90AAE}" destId="{5F008838-78C6-4A4A-B4ED-C00621B72D05}" srcOrd="0" destOrd="0" presId="urn:microsoft.com/office/officeart/2005/8/layout/hProcess3"/>
    <dgm:cxn modelId="{02CC306D-539C-418C-9767-1FA67BF9985B}" type="presParOf" srcId="{3F470036-5171-4185-AE8C-53F4DBF90AAE}" destId="{011E3882-E575-40CA-ADFC-947295D20B0F}" srcOrd="1" destOrd="0" presId="urn:microsoft.com/office/officeart/2005/8/layout/hProcess3"/>
    <dgm:cxn modelId="{EE399AC3-40F7-4BAF-8DEA-4241F37031A3}" type="presParOf" srcId="{011E3882-E575-40CA-ADFC-947295D20B0F}" destId="{A8BB5980-2C02-41D4-88E0-239A15947277}" srcOrd="0" destOrd="0" presId="urn:microsoft.com/office/officeart/2005/8/layout/hProcess3"/>
    <dgm:cxn modelId="{ACE50ACF-DEF7-4876-AC15-B4BA4190A5D7}" type="presParOf" srcId="{011E3882-E575-40CA-ADFC-947295D20B0F}" destId="{CE8EEA6E-BBB1-4AFB-9490-93A1034176FD}" srcOrd="1" destOrd="0" presId="urn:microsoft.com/office/officeart/2005/8/layout/hProcess3"/>
    <dgm:cxn modelId="{B2C6A5E3-22E3-47A3-B53C-8111E48F17B8}" type="presParOf" srcId="{CE8EEA6E-BBB1-4AFB-9490-93A1034176FD}" destId="{C2366E8F-970C-480C-85B5-5BBF0B1E9F4B}" srcOrd="0" destOrd="0" presId="urn:microsoft.com/office/officeart/2005/8/layout/hProcess3"/>
    <dgm:cxn modelId="{BBC3A96F-2CE4-4828-BBCD-CDA915524D6A}" type="presParOf" srcId="{CE8EEA6E-BBB1-4AFB-9490-93A1034176FD}" destId="{242772AB-69A6-412F-B5AF-1EA6EBB33BEE}" srcOrd="1" destOrd="0" presId="urn:microsoft.com/office/officeart/2005/8/layout/hProcess3"/>
    <dgm:cxn modelId="{BC065151-0480-4A1A-9734-B23B03B450F1}" type="presParOf" srcId="{CE8EEA6E-BBB1-4AFB-9490-93A1034176FD}" destId="{A9527D12-571F-4941-A827-99A68101CA5D}" srcOrd="2" destOrd="0" presId="urn:microsoft.com/office/officeart/2005/8/layout/hProcess3"/>
    <dgm:cxn modelId="{98082654-2EFD-453F-B5CC-BC923EC39706}" type="presParOf" srcId="{CE8EEA6E-BBB1-4AFB-9490-93A1034176FD}" destId="{B6D7C26C-C98D-420F-9506-481BAD0F52A5}" srcOrd="3" destOrd="0" presId="urn:microsoft.com/office/officeart/2005/8/layout/hProcess3"/>
    <dgm:cxn modelId="{699CAF14-A9EE-49C6-A93C-A500E26F248C}" type="presParOf" srcId="{011E3882-E575-40CA-ADFC-947295D20B0F}" destId="{C7523C21-80E8-4FF3-ADE6-E06AB5A188E2}" srcOrd="2" destOrd="0" presId="urn:microsoft.com/office/officeart/2005/8/layout/hProcess3"/>
    <dgm:cxn modelId="{C90591A6-C73B-4B4B-9A82-0E299F522B3E}" type="presParOf" srcId="{011E3882-E575-40CA-ADFC-947295D20B0F}" destId="{B57AD9DC-8D31-40E2-9B6A-F408D0111BC2}" srcOrd="3" destOrd="0" presId="urn:microsoft.com/office/officeart/2005/8/layout/hProcess3"/>
    <dgm:cxn modelId="{EFCF210C-D621-443F-952E-B97FB767AA60}" type="presParOf" srcId="{011E3882-E575-40CA-ADFC-947295D20B0F}" destId="{3EAA0FCC-F082-4764-9A9A-B3455203DFC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79691-2416-472A-BAF1-AA4B676E0762}">
      <dsp:nvSpPr>
        <dsp:cNvPr id="0" name=""/>
        <dsp:cNvSpPr/>
      </dsp:nvSpPr>
      <dsp:spPr>
        <a:xfrm>
          <a:off x="0" y="792099"/>
          <a:ext cx="4968552" cy="3097861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16742-7ED0-4E48-9401-B827A4217EF2}">
      <dsp:nvSpPr>
        <dsp:cNvPr id="0" name=""/>
        <dsp:cNvSpPr/>
      </dsp:nvSpPr>
      <dsp:spPr>
        <a:xfrm>
          <a:off x="936104" y="2418388"/>
          <a:ext cx="173899" cy="17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1ABD0-5B36-4196-A514-2FA3A53BC545}">
      <dsp:nvSpPr>
        <dsp:cNvPr id="0" name=""/>
        <dsp:cNvSpPr/>
      </dsp:nvSpPr>
      <dsp:spPr>
        <a:xfrm>
          <a:off x="1008108" y="2850481"/>
          <a:ext cx="1614779" cy="1325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4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u="none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endParaRPr lang="it-IT" sz="2800" b="1" i="1" u="none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108" y="2850481"/>
        <a:ext cx="1614779" cy="1325982"/>
      </dsp:txXfrm>
    </dsp:sp>
    <dsp:sp modelId="{E25F98C9-D5F3-4D4D-B825-276372A8859B}">
      <dsp:nvSpPr>
        <dsp:cNvPr id="0" name=""/>
        <dsp:cNvSpPr/>
      </dsp:nvSpPr>
      <dsp:spPr>
        <a:xfrm>
          <a:off x="2520281" y="1502086"/>
          <a:ext cx="298113" cy="298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6E3E1-7FE2-481F-8794-3431ABAACBC5}">
      <dsp:nvSpPr>
        <dsp:cNvPr id="0" name=""/>
        <dsp:cNvSpPr/>
      </dsp:nvSpPr>
      <dsp:spPr>
        <a:xfrm>
          <a:off x="2417663" y="2336754"/>
          <a:ext cx="1614779" cy="104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</a:t>
          </a:r>
          <a:endParaRPr lang="it-IT" sz="28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7663" y="2336754"/>
        <a:ext cx="1614779" cy="104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64926-86B6-428F-99F3-FEE4120E5527}">
      <dsp:nvSpPr>
        <dsp:cNvPr id="0" name=""/>
        <dsp:cNvSpPr/>
      </dsp:nvSpPr>
      <dsp:spPr>
        <a:xfrm>
          <a:off x="2510690" y="21016"/>
          <a:ext cx="732034" cy="73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RAST</a:t>
          </a:r>
          <a:endParaRPr lang="it-IT" sz="2400" kern="1200" dirty="0"/>
        </a:p>
      </dsp:txBody>
      <dsp:txXfrm>
        <a:off x="2510690" y="21016"/>
        <a:ext cx="732034" cy="732034"/>
      </dsp:txXfrm>
    </dsp:sp>
    <dsp:sp modelId="{E7A9AA63-E1FD-4C50-AD89-04E6DE12AE34}">
      <dsp:nvSpPr>
        <dsp:cNvPr id="0" name=""/>
        <dsp:cNvSpPr/>
      </dsp:nvSpPr>
      <dsp:spPr>
        <a:xfrm>
          <a:off x="786669" y="-403"/>
          <a:ext cx="2747140" cy="2747140"/>
        </a:xfrm>
        <a:prstGeom prst="circularArrow">
          <a:avLst>
            <a:gd name="adj1" fmla="val 5196"/>
            <a:gd name="adj2" fmla="val 335624"/>
            <a:gd name="adj3" fmla="val 21294419"/>
            <a:gd name="adj4" fmla="val 19765208"/>
            <a:gd name="adj5" fmla="val 6062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D98E-E5E6-481E-B172-7D6A9688F043}">
      <dsp:nvSpPr>
        <dsp:cNvPr id="0" name=""/>
        <dsp:cNvSpPr/>
      </dsp:nvSpPr>
      <dsp:spPr>
        <a:xfrm>
          <a:off x="2953492" y="1383819"/>
          <a:ext cx="732034" cy="73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APT</a:t>
          </a:r>
          <a:endParaRPr lang="it-IT" sz="2400" kern="1200" dirty="0"/>
        </a:p>
      </dsp:txBody>
      <dsp:txXfrm>
        <a:off x="2953492" y="1383819"/>
        <a:ext cx="732034" cy="732034"/>
      </dsp:txXfrm>
    </dsp:sp>
    <dsp:sp modelId="{9D607CA3-AD00-466C-8FE2-2ADF348A8616}">
      <dsp:nvSpPr>
        <dsp:cNvPr id="0" name=""/>
        <dsp:cNvSpPr/>
      </dsp:nvSpPr>
      <dsp:spPr>
        <a:xfrm>
          <a:off x="1008130" y="-19166"/>
          <a:ext cx="2736289" cy="2747140"/>
        </a:xfrm>
        <a:prstGeom prst="circularArrow">
          <a:avLst>
            <a:gd name="adj1" fmla="val 5196"/>
            <a:gd name="adj2" fmla="val 335624"/>
            <a:gd name="adj3" fmla="val 4015918"/>
            <a:gd name="adj4" fmla="val 2252312"/>
            <a:gd name="adj5" fmla="val 6062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6FCF5-383B-441E-8BBF-F5E7A06D44B2}">
      <dsp:nvSpPr>
        <dsp:cNvPr id="0" name=""/>
        <dsp:cNvSpPr/>
      </dsp:nvSpPr>
      <dsp:spPr>
        <a:xfrm>
          <a:off x="1794222" y="2226077"/>
          <a:ext cx="732034" cy="73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Dieta</a:t>
          </a:r>
          <a:endParaRPr lang="it-IT" sz="2400" kern="1200" dirty="0"/>
        </a:p>
      </dsp:txBody>
      <dsp:txXfrm>
        <a:off x="1794222" y="2226077"/>
        <a:ext cx="732034" cy="732034"/>
      </dsp:txXfrm>
    </dsp:sp>
    <dsp:sp modelId="{D0CAF77D-FA6E-468B-86BE-530C0032F9E5}">
      <dsp:nvSpPr>
        <dsp:cNvPr id="0" name=""/>
        <dsp:cNvSpPr/>
      </dsp:nvSpPr>
      <dsp:spPr>
        <a:xfrm>
          <a:off x="576073" y="-403"/>
          <a:ext cx="2747140" cy="2747140"/>
        </a:xfrm>
        <a:prstGeom prst="circularArrow">
          <a:avLst>
            <a:gd name="adj1" fmla="val 5196"/>
            <a:gd name="adj2" fmla="val 335624"/>
            <a:gd name="adj3" fmla="val 8212063"/>
            <a:gd name="adj4" fmla="val 6448458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10442-1579-493B-A6D5-40029D29143A}">
      <dsp:nvSpPr>
        <dsp:cNvPr id="0" name=""/>
        <dsp:cNvSpPr/>
      </dsp:nvSpPr>
      <dsp:spPr>
        <a:xfrm>
          <a:off x="634953" y="1383819"/>
          <a:ext cx="732034" cy="73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TPO</a:t>
          </a:r>
          <a:endParaRPr lang="it-IT" sz="2400" kern="1200" dirty="0"/>
        </a:p>
      </dsp:txBody>
      <dsp:txXfrm>
        <a:off x="634953" y="1383819"/>
        <a:ext cx="732034" cy="732034"/>
      </dsp:txXfrm>
    </dsp:sp>
    <dsp:sp modelId="{EEAAD563-2D2E-4A0E-AC5A-5B797D2F238F}">
      <dsp:nvSpPr>
        <dsp:cNvPr id="0" name=""/>
        <dsp:cNvSpPr/>
      </dsp:nvSpPr>
      <dsp:spPr>
        <a:xfrm>
          <a:off x="648076" y="-91168"/>
          <a:ext cx="2747140" cy="2747140"/>
        </a:xfrm>
        <a:prstGeom prst="circularArrow">
          <a:avLst>
            <a:gd name="adj1" fmla="val 5196"/>
            <a:gd name="adj2" fmla="val 335624"/>
            <a:gd name="adj3" fmla="val 12299168"/>
            <a:gd name="adj4" fmla="val 10769957"/>
            <a:gd name="adj5" fmla="val 6062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EFF6F-A597-4505-975E-6D730B27995A}">
      <dsp:nvSpPr>
        <dsp:cNvPr id="0" name=""/>
        <dsp:cNvSpPr/>
      </dsp:nvSpPr>
      <dsp:spPr>
        <a:xfrm>
          <a:off x="1077754" y="21016"/>
          <a:ext cx="732034" cy="73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SPT</a:t>
          </a:r>
          <a:endParaRPr lang="it-IT" sz="2800" kern="1200" dirty="0"/>
        </a:p>
      </dsp:txBody>
      <dsp:txXfrm>
        <a:off x="1077754" y="21016"/>
        <a:ext cx="732034" cy="732034"/>
      </dsp:txXfrm>
    </dsp:sp>
    <dsp:sp modelId="{DE448BAF-E47B-419E-9B2E-0B90EB0D1A9B}">
      <dsp:nvSpPr>
        <dsp:cNvPr id="0" name=""/>
        <dsp:cNvSpPr/>
      </dsp:nvSpPr>
      <dsp:spPr>
        <a:xfrm>
          <a:off x="786669" y="-403"/>
          <a:ext cx="2747140" cy="2747140"/>
        </a:xfrm>
        <a:prstGeom prst="circularArrow">
          <a:avLst>
            <a:gd name="adj1" fmla="val 5196"/>
            <a:gd name="adj2" fmla="val 335624"/>
            <a:gd name="adj3" fmla="val 16866903"/>
            <a:gd name="adj4" fmla="val 15197473"/>
            <a:gd name="adj5" fmla="val 6062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99EAE-77D7-409D-9095-1B8F40973619}">
      <dsp:nvSpPr>
        <dsp:cNvPr id="0" name=""/>
        <dsp:cNvSpPr/>
      </dsp:nvSpPr>
      <dsp:spPr>
        <a:xfrm>
          <a:off x="0" y="402358"/>
          <a:ext cx="5640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2EE9F-D91A-46FD-8B2A-8839E1C87E7F}">
      <dsp:nvSpPr>
        <dsp:cNvPr id="0" name=""/>
        <dsp:cNvSpPr/>
      </dsp:nvSpPr>
      <dsp:spPr>
        <a:xfrm>
          <a:off x="282014" y="3838"/>
          <a:ext cx="3948201" cy="797040"/>
        </a:xfrm>
        <a:prstGeom prst="roundRect">
          <a:avLst/>
        </a:prstGeom>
        <a:solidFill>
          <a:srgbClr val="FFC000"/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33" tIns="0" rIns="149233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0" kern="1200" dirty="0" smtClean="0"/>
            <a:t>Riparare il danno cutaneo</a:t>
          </a:r>
          <a:endParaRPr lang="it-IT" sz="2700" b="0" kern="1200" dirty="0"/>
        </a:p>
      </dsp:txBody>
      <dsp:txXfrm>
        <a:off x="320922" y="42746"/>
        <a:ext cx="3870385" cy="719224"/>
      </dsp:txXfrm>
    </dsp:sp>
    <dsp:sp modelId="{86078BB7-AA03-4911-8086-CEAEE269FE09}">
      <dsp:nvSpPr>
        <dsp:cNvPr id="0" name=""/>
        <dsp:cNvSpPr/>
      </dsp:nvSpPr>
      <dsp:spPr>
        <a:xfrm>
          <a:off x="0" y="1627078"/>
          <a:ext cx="5640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D5C65-E8EF-48F7-9220-5541ED15FC92}">
      <dsp:nvSpPr>
        <dsp:cNvPr id="0" name=""/>
        <dsp:cNvSpPr/>
      </dsp:nvSpPr>
      <dsp:spPr>
        <a:xfrm>
          <a:off x="282014" y="1228558"/>
          <a:ext cx="3948201" cy="797040"/>
        </a:xfrm>
        <a:prstGeom prst="round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33" tIns="0" rIns="149233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Ridurre l’infiammazione</a:t>
          </a:r>
          <a:endParaRPr lang="it-IT" sz="2700" kern="1200" dirty="0"/>
        </a:p>
      </dsp:txBody>
      <dsp:txXfrm>
        <a:off x="320922" y="1267466"/>
        <a:ext cx="3870385" cy="719224"/>
      </dsp:txXfrm>
    </dsp:sp>
    <dsp:sp modelId="{62981641-71E9-4044-ACE4-3F35A8EA9EA3}">
      <dsp:nvSpPr>
        <dsp:cNvPr id="0" name=""/>
        <dsp:cNvSpPr/>
      </dsp:nvSpPr>
      <dsp:spPr>
        <a:xfrm>
          <a:off x="0" y="2851798"/>
          <a:ext cx="56402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4CD8D-AFC0-4F15-AA34-D73EED8BE5AC}">
      <dsp:nvSpPr>
        <dsp:cNvPr id="0" name=""/>
        <dsp:cNvSpPr/>
      </dsp:nvSpPr>
      <dsp:spPr>
        <a:xfrm>
          <a:off x="282014" y="2453278"/>
          <a:ext cx="3948201" cy="79704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33" tIns="0" rIns="149233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Prevenire ricadute</a:t>
          </a:r>
        </a:p>
      </dsp:txBody>
      <dsp:txXfrm>
        <a:off x="320922" y="2492186"/>
        <a:ext cx="3870385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A0FCC-F082-4764-9A9A-B3455203DFC9}">
      <dsp:nvSpPr>
        <dsp:cNvPr id="0" name=""/>
        <dsp:cNvSpPr/>
      </dsp:nvSpPr>
      <dsp:spPr>
        <a:xfrm>
          <a:off x="0" y="0"/>
          <a:ext cx="3199916" cy="720080"/>
        </a:xfrm>
        <a:prstGeom prst="rightArrow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772AB-69A6-412F-B5AF-1EA6EBB33BEE}">
      <dsp:nvSpPr>
        <dsp:cNvPr id="0" name=""/>
        <dsp:cNvSpPr/>
      </dsp:nvSpPr>
      <dsp:spPr>
        <a:xfrm>
          <a:off x="94882" y="243150"/>
          <a:ext cx="2762427" cy="28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Potenza</a:t>
          </a:r>
          <a:endParaRPr lang="it-IT" sz="20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882" y="243150"/>
        <a:ext cx="2762427" cy="28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31E04-B0D6-4A01-B55C-B905606CAB10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3EC0-7CEB-45CB-9231-034D26074E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1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Atopic eczema is associated with </a:t>
            </a:r>
            <a:r>
              <a:rPr lang="en-US" dirty="0" err="1" smtClean="0"/>
              <a:t>IgE</a:t>
            </a:r>
            <a:r>
              <a:rPr lang="en-US" dirty="0" smtClean="0"/>
              <a:t>-mediated sensitization (at onset or during the course of eczema) and occurs in 70-80% of patients with AD. </a:t>
            </a:r>
            <a:r>
              <a:rPr lang="en-US" dirty="0" err="1" smtClean="0"/>
              <a:t>Nonatopic</a:t>
            </a:r>
            <a:r>
              <a:rPr lang="en-US" dirty="0" smtClean="0"/>
              <a:t> eczema is not associated with </a:t>
            </a:r>
            <a:r>
              <a:rPr lang="en-US" dirty="0" err="1" smtClean="0"/>
              <a:t>IgE</a:t>
            </a:r>
            <a:r>
              <a:rPr lang="en-US" dirty="0" smtClean="0"/>
              <a:t>-mediated sensitization and is seen in 20-30% of patients with AD. Both forms of AD are associated with eosinophilia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759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Applicare dopo accurata detersione della cute da trattare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singola applicazione giornaliera sembra</a:t>
            </a:r>
            <a:r>
              <a:rPr lang="it-IT" baseline="0" dirty="0" smtClean="0"/>
              <a:t> sia parimenti efficace rispetto alla doppia</a:t>
            </a:r>
          </a:p>
          <a:p>
            <a:r>
              <a:rPr lang="it-IT" baseline="0" dirty="0" smtClean="0"/>
              <a:t>FINGER TIP UNIT: </a:t>
            </a:r>
            <a:r>
              <a:rPr lang="it-IT" baseline="0" dirty="0" err="1" smtClean="0"/>
              <a:t>UNITà</a:t>
            </a:r>
            <a:r>
              <a:rPr lang="it-IT" baseline="0" dirty="0" smtClean="0"/>
              <a:t> DI FALANGETTA. Quantità pari a 0,5 g e corrisponde ad una riga di preparato disposta longitudinalmente sulla falange distale. Quantità adeguata da applicare su una superfice grande quanto due palmi delle mani di un adulto</a:t>
            </a:r>
          </a:p>
          <a:p>
            <a:r>
              <a:rPr lang="it-IT" baseline="0" dirty="0" smtClean="0"/>
              <a:t>No consensi in letteratura sulla durata. Nelle fasi acute si preferiscono CST di potenza medio-alta per tempi </a:t>
            </a:r>
            <a:r>
              <a:rPr lang="it-IT" baseline="0" dirty="0" err="1" smtClean="0"/>
              <a:t>brevida</a:t>
            </a:r>
            <a:r>
              <a:rPr lang="it-IT" baseline="0" dirty="0" smtClean="0"/>
              <a:t> applicare fino a risoluzione dell’eczema,  per passare poi a preparati meno potenti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</a:t>
            </a:r>
            <a:r>
              <a:rPr lang="it-IT" baseline="0" dirty="0" smtClean="0"/>
              <a:t> attua dopo aver ottenuto la guarigione dell’eczema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ADR</a:t>
            </a:r>
            <a:r>
              <a:rPr lang="it-IT" baseline="0" dirty="0" smtClean="0"/>
              <a:t> : rari. Più frequenti nel bambino rispetto l’adulto. </a:t>
            </a:r>
            <a:r>
              <a:rPr lang="it-IT" baseline="0" dirty="0" err="1" smtClean="0"/>
              <a:t>Striae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rubrae</a:t>
            </a:r>
            <a:r>
              <a:rPr lang="it-IT" baseline="0" dirty="0" smtClean="0"/>
              <a:t>, atrofia </a:t>
            </a:r>
            <a:r>
              <a:rPr lang="it-IT" baseline="0" dirty="0" err="1" smtClean="0"/>
              <a:t>cutanea,sovrainfezione</a:t>
            </a:r>
            <a:r>
              <a:rPr lang="it-IT" baseline="0" dirty="0" smtClean="0"/>
              <a:t>, teleangectasie e raramente soppressione dell’asse ipotalamo-ipofisi surrene.</a:t>
            </a:r>
          </a:p>
          <a:p>
            <a:r>
              <a:rPr lang="it-IT" baseline="0" dirty="0" smtClean="0"/>
              <a:t>NB della quantità di prodotto applicato solo 1% svolge la sua azione terapeutica, 99% viene rimosso dalla superfice cutanea.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61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r>
              <a:rPr lang="it-IT" baseline="0" dirty="0" smtClean="0"/>
              <a:t> caso di riacutizzazione riprendere  la </a:t>
            </a:r>
            <a:r>
              <a:rPr lang="it-IT" baseline="0" dirty="0" err="1" smtClean="0"/>
              <a:t>tx</a:t>
            </a:r>
            <a:r>
              <a:rPr lang="it-IT" baseline="0" dirty="0" smtClean="0"/>
              <a:t> con 2 applicazioni al giorno.</a:t>
            </a:r>
          </a:p>
          <a:p>
            <a:r>
              <a:rPr lang="it-IT" baseline="0" dirty="0" smtClean="0"/>
              <a:t>Eventuali </a:t>
            </a:r>
            <a:r>
              <a:rPr lang="it-IT" baseline="0" dirty="0" err="1" smtClean="0"/>
              <a:t>linfoadenopatie</a:t>
            </a:r>
            <a:r>
              <a:rPr lang="it-IT" baseline="0" dirty="0" smtClean="0"/>
              <a:t> presenti all’inizio della terapia vanno valutate e tenute sotto osservazione </a:t>
            </a:r>
          </a:p>
          <a:p>
            <a:r>
              <a:rPr lang="it-IT" baseline="0" dirty="0" smtClean="0"/>
              <a:t>Per ridurre il bruciore iniziale dell’applicazione dei </a:t>
            </a:r>
            <a:r>
              <a:rPr lang="it-IT" baseline="0" dirty="0" err="1" smtClean="0"/>
              <a:t>tims</a:t>
            </a:r>
            <a:r>
              <a:rPr lang="it-IT" baseline="0" dirty="0" smtClean="0"/>
              <a:t> si può iniziare con i CST e continuare con TIM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ridurre il verificarsi del bruciore può</a:t>
            </a:r>
            <a:r>
              <a:rPr lang="it-IT" baseline="0" dirty="0" smtClean="0"/>
              <a:t> essere considerata la possibilità di iniziare prima il trattamento con CST</a:t>
            </a:r>
          </a:p>
          <a:p>
            <a:r>
              <a:rPr lang="it-IT" baseline="0" dirty="0" smtClean="0"/>
              <a:t>Non è necessario dosaggio plasmatico di </a:t>
            </a:r>
            <a:r>
              <a:rPr lang="it-IT" baseline="0" dirty="0" err="1" smtClean="0"/>
              <a:t>tacrolimu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pimecrolimus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Wet-wrap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dressing</a:t>
            </a:r>
            <a:r>
              <a:rPr lang="it-IT" baseline="0" dirty="0" smtClean="0"/>
              <a:t>: bagno breve ( 5 </a:t>
            </a:r>
            <a:r>
              <a:rPr lang="it-IT" baseline="0" dirty="0" err="1" smtClean="0"/>
              <a:t>min</a:t>
            </a:r>
            <a:r>
              <a:rPr lang="it-IT" baseline="0" dirty="0" smtClean="0"/>
              <a:t>) con acqua tiepida, si asciuga la </a:t>
            </a:r>
            <a:r>
              <a:rPr lang="it-IT" baseline="0" dirty="0" err="1" smtClean="0"/>
              <a:t>cuta</a:t>
            </a:r>
            <a:r>
              <a:rPr lang="it-IT" baseline="0" dirty="0" smtClean="0"/>
              <a:t> tamponando senza sfregare, quindi si applica il topico. Successivamente si inumidisce il primo strato di garze, rimuovendo gli eccessi di liquido e si applica questo primo strato di bendaggio, poi un secondo bendaggio asciutto. Qualora possibile si rinnova l’umidificazione del primo strato durante il giorno ( ogni 2-3 ore) con vaporizzazione di acqua tiepida.</a:t>
            </a:r>
          </a:p>
          <a:p>
            <a:r>
              <a:rPr lang="it-IT" baseline="0" dirty="0" smtClean="0"/>
              <a:t>L’effetto collaterale più temibile è rappresentato dall’assorbimento sistemico dello steroide.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UVB: probabile azione antimicrobica. </a:t>
            </a:r>
          </a:p>
          <a:p>
            <a:r>
              <a:rPr lang="it-IT" baseline="0" dirty="0" smtClean="0"/>
              <a:t>AIT: indurre una tolleranza immunologica agli allergeni, somministrando al paziente dosi crescenti di allergene con lo scopo di renderlo “tollerante”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allergene stesso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Lo </a:t>
            </a:r>
            <a:r>
              <a:rPr lang="it-IT" dirty="0" err="1" smtClean="0"/>
              <a:t>s.Aureus</a:t>
            </a:r>
            <a:r>
              <a:rPr lang="it-IT" dirty="0" smtClean="0"/>
              <a:t> può essere isolato in più del 90% delle lesioni eczematose</a:t>
            </a:r>
          </a:p>
          <a:p>
            <a:r>
              <a:rPr lang="it-IT" dirty="0" smtClean="0"/>
              <a:t>Non prolungare la terapia oltre i 10 giorni, rischio</a:t>
            </a:r>
            <a:r>
              <a:rPr lang="it-IT" baseline="0" dirty="0" smtClean="0"/>
              <a:t> selezione ceppi resistenti.</a:t>
            </a:r>
          </a:p>
          <a:p>
            <a:r>
              <a:rPr lang="it-IT" baseline="0" dirty="0" smtClean="0"/>
              <a:t>HSV presente nel 3% dei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con DA</a:t>
            </a:r>
          </a:p>
          <a:p>
            <a:r>
              <a:rPr lang="it-IT" baseline="0" dirty="0" err="1" smtClean="0"/>
              <a:t>Ratapamulina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tx</a:t>
            </a:r>
            <a:r>
              <a:rPr lang="it-IT" baseline="0" dirty="0" smtClean="0"/>
              <a:t> 5 </a:t>
            </a:r>
            <a:r>
              <a:rPr lang="it-IT" baseline="0" dirty="0" err="1" smtClean="0"/>
              <a:t>gg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perdita della funzione di barriera comporta una perdita </a:t>
            </a:r>
            <a:r>
              <a:rPr lang="it-IT" dirty="0" err="1" smtClean="0"/>
              <a:t>transepiteliale</a:t>
            </a:r>
            <a:r>
              <a:rPr lang="it-IT" dirty="0" smtClean="0"/>
              <a:t> di acqua.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777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pochi studi disponibili</a:t>
            </a:r>
            <a:r>
              <a:rPr lang="it-IT" baseline="0" dirty="0" smtClean="0"/>
              <a:t> rivelano che  CSI hanno un ruolo limitato sulla gestione della DA.</a:t>
            </a:r>
          </a:p>
          <a:p>
            <a:r>
              <a:rPr lang="it-IT" baseline="0" dirty="0" smtClean="0"/>
              <a:t>Frequenti riacutizzazioni alla </a:t>
            </a:r>
            <a:r>
              <a:rPr lang="it-IT" baseline="0" dirty="0" err="1" smtClean="0"/>
              <a:t>sospensioneNotevoli</a:t>
            </a:r>
            <a:r>
              <a:rPr lang="it-IT" baseline="0" dirty="0" smtClean="0"/>
              <a:t> ADR,Brevi cicli di terapia possono essere proposti in occasioni particolari</a:t>
            </a:r>
          </a:p>
          <a:p>
            <a:r>
              <a:rPr lang="it-IT" baseline="0" dirty="0" smtClean="0"/>
              <a:t>Ciclosporina prima scelta immunosoppressori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Misure anti acaro: ridurre umidità</a:t>
            </a:r>
            <a:r>
              <a:rPr lang="it-IT" baseline="0" dirty="0" smtClean="0"/>
              <a:t> relativa in casa ( mantenere intorno al 50%), utilizzare coprimaterasso </a:t>
            </a:r>
            <a:r>
              <a:rPr lang="it-IT" baseline="0" dirty="0" err="1" smtClean="0"/>
              <a:t>anticaro</a:t>
            </a:r>
            <a:r>
              <a:rPr lang="it-IT" baseline="0" dirty="0" smtClean="0"/>
              <a:t>, eliminare fonti di accumulo ( moquette, </a:t>
            </a:r>
            <a:r>
              <a:rPr lang="it-IT" baseline="0" dirty="0" err="1" smtClean="0"/>
              <a:t>tappeti,tende</a:t>
            </a:r>
            <a:r>
              <a:rPr lang="it-IT" baseline="0" dirty="0" smtClean="0"/>
              <a:t>, peluche), lavaggio settimanale federe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3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Animali</a:t>
            </a:r>
            <a:r>
              <a:rPr lang="it-IT" baseline="0" dirty="0" smtClean="0"/>
              <a:t> domestici :</a:t>
            </a:r>
            <a:r>
              <a:rPr lang="it-IT" dirty="0" smtClean="0"/>
              <a:t>Non ci sono evidenze per raccomandare di allontanare un animale domestico per prevenire la sensibilizzazione</a:t>
            </a:r>
            <a:r>
              <a:rPr lang="it-IT" baseline="0" dirty="0" smtClean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3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3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Educazione terapeutica:</a:t>
            </a:r>
            <a:r>
              <a:rPr lang="it-IT" baseline="0" dirty="0" smtClean="0"/>
              <a:t> deve permettere al paziente di acquisire e conservare delle competenze che li aiutino a vivere in maniera ottimale la malattia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3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Hanfin</a:t>
            </a:r>
            <a:r>
              <a:rPr lang="it-IT" dirty="0" smtClean="0"/>
              <a:t> and </a:t>
            </a:r>
            <a:r>
              <a:rPr lang="it-IT" dirty="0" err="1" smtClean="0"/>
              <a:t>Rajka</a:t>
            </a:r>
            <a:r>
              <a:rPr lang="it-IT" dirty="0" smtClean="0"/>
              <a:t> </a:t>
            </a:r>
            <a:r>
              <a:rPr lang="it-IT" dirty="0" err="1" smtClean="0"/>
              <a:t>criteria</a:t>
            </a:r>
            <a:endParaRPr lang="it-IT" dirty="0" smtClean="0"/>
          </a:p>
          <a:p>
            <a:r>
              <a:rPr lang="it-IT" dirty="0" smtClean="0"/>
              <a:t>Dermografismo bianco</a:t>
            </a:r>
          </a:p>
          <a:p>
            <a:r>
              <a:rPr lang="it-IT" dirty="0" smtClean="0"/>
              <a:t>Dermatite</a:t>
            </a:r>
            <a:r>
              <a:rPr lang="it-IT" baseline="0" dirty="0" smtClean="0"/>
              <a:t> aspecifica di mani e piedi</a:t>
            </a:r>
          </a:p>
          <a:p>
            <a:r>
              <a:rPr lang="it-IT" baseline="0" dirty="0" smtClean="0"/>
              <a:t>Anomali oculari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92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 </a:t>
            </a:r>
            <a:r>
              <a:rPr lang="it-IT" dirty="0" err="1" smtClean="0"/>
              <a:t>Scorad</a:t>
            </a:r>
            <a:r>
              <a:rPr lang="it-IT" dirty="0" smtClean="0"/>
              <a:t> valuta</a:t>
            </a:r>
            <a:r>
              <a:rPr lang="it-IT" baseline="0" dirty="0" smtClean="0"/>
              <a:t> tre componenti:</a:t>
            </a:r>
          </a:p>
          <a:p>
            <a:r>
              <a:rPr lang="it-IT" baseline="0" dirty="0" smtClean="0"/>
              <a:t>A estensione di SUPERFICE colpita rispetto alla superfice corporea. ( Regola del 9)</a:t>
            </a:r>
          </a:p>
          <a:p>
            <a:r>
              <a:rPr lang="it-IT" baseline="0" dirty="0" smtClean="0"/>
              <a:t>B </a:t>
            </a:r>
            <a:r>
              <a:rPr lang="it-IT" baseline="0" dirty="0" err="1" smtClean="0"/>
              <a:t>INTENSITà</a:t>
            </a:r>
            <a:r>
              <a:rPr lang="it-IT" baseline="0" dirty="0" smtClean="0"/>
              <a:t> delle lesioni: dando </a:t>
            </a:r>
            <a:r>
              <a:rPr lang="it-IT" baseline="0" dirty="0" err="1" smtClean="0"/>
              <a:t>puntuggio</a:t>
            </a:r>
            <a:r>
              <a:rPr lang="it-IT" baseline="0" dirty="0" smtClean="0"/>
              <a:t> da 0-3  per lesioni elementari. In presenza di lesioni ad intensità differente scegliere quelle che rappresenta la media delle intensità</a:t>
            </a:r>
          </a:p>
          <a:p>
            <a:r>
              <a:rPr lang="it-IT" baseline="0" dirty="0" smtClean="0"/>
              <a:t>C SINTOMI soggettivi ( prurito e perdita di sonno)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94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</a:t>
            </a:r>
            <a:r>
              <a:rPr lang="it-IT" baseline="0" dirty="0" smtClean="0"/>
              <a:t> caso che un’ adeguata terapia con emollienti e CSI topici sia inefficace e vi sia il sospetto di una possibile eziologia alimentare si può tentare una dieta di eliminazione con successivi </a:t>
            </a:r>
            <a:r>
              <a:rPr lang="it-IT" baseline="0" dirty="0" err="1" smtClean="0"/>
              <a:t>challange</a:t>
            </a:r>
            <a:r>
              <a:rPr lang="it-IT" baseline="0" dirty="0" smtClean="0"/>
              <a:t>. Va detto che la DA se adeguatamente trattata l’effetto stesso della terapia può superare l eventuale danno da alimenti.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19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58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NaClO</a:t>
            </a:r>
            <a:r>
              <a:rPr lang="it-IT" dirty="0" smtClean="0"/>
              <a:t> diluito per contrastare la proliferazione dello </a:t>
            </a:r>
            <a:r>
              <a:rPr lang="it-IT" dirty="0" err="1" smtClean="0"/>
              <a:t>S.Aureus</a:t>
            </a:r>
            <a:endParaRPr lang="it-IT" dirty="0" smtClean="0"/>
          </a:p>
          <a:p>
            <a:r>
              <a:rPr lang="it-IT" dirty="0" smtClean="0"/>
              <a:t>Detergenti</a:t>
            </a:r>
            <a:r>
              <a:rPr lang="it-IT" baseline="0" dirty="0" smtClean="0"/>
              <a:t> oleosi maggiore potere allergizzante ma evitano xerosi cutanea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59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inverno utilizzare prodotti</a:t>
            </a:r>
            <a:r>
              <a:rPr lang="it-IT" baseline="0" dirty="0" smtClean="0"/>
              <a:t> più oleose.</a:t>
            </a:r>
          </a:p>
          <a:p>
            <a:r>
              <a:rPr lang="it-IT" baseline="0" dirty="0" smtClean="0"/>
              <a:t>PEDS : contengono agenti anti-infiammatori naturali ( </a:t>
            </a:r>
            <a:r>
              <a:rPr lang="it-IT" baseline="0" dirty="0" err="1" smtClean="0"/>
              <a:t>bisabololo</a:t>
            </a:r>
            <a:r>
              <a:rPr lang="it-IT" baseline="0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9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Applicare dopo accurata detersione della cute da trattare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3EC0-7CEB-45CB-9231-034D26074EE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886D5C-7AB9-4A42-9A0A-27E3649EA204}" type="datetimeFigureOut">
              <a:rPr lang="it-IT" smtClean="0"/>
              <a:pPr/>
              <a:t>23/11/2016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948CD4-6D6E-4279-8D15-8F7633A9328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212646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Gestione terapeutica della Dermatite Atopica</a:t>
            </a:r>
            <a:endParaRPr lang="it-IT" sz="4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420144" y="520080"/>
            <a:ext cx="4312096" cy="8926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i="1" dirty="0" smtClean="0">
                <a:latin typeface="+mj-lt"/>
                <a:ea typeface="+mj-ea"/>
                <a:cs typeface="+mj-cs"/>
              </a:rPr>
              <a:t>Casi clinici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Mercoledì</a:t>
            </a:r>
            <a:r>
              <a:rPr kumimoji="0" lang="it-IT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2000" i="1" dirty="0" smtClean="0">
                <a:latin typeface="+mj-lt"/>
                <a:ea typeface="+mj-ea"/>
                <a:cs typeface="+mj-cs"/>
              </a:rPr>
              <a:t>23</a:t>
            </a:r>
            <a:r>
              <a:rPr kumimoji="0" lang="it-IT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.11.2016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6955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AIF </a:t>
            </a:r>
            <a:r>
              <a:rPr lang="it-IT" sz="2400" dirty="0" err="1" smtClean="0"/>
              <a:t>Marinita</a:t>
            </a:r>
            <a:r>
              <a:rPr lang="it-IT" sz="2400" dirty="0" smtClean="0"/>
              <a:t> Morelli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52120" y="472514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Tutor Prof. Berni </a:t>
            </a:r>
            <a:r>
              <a:rPr lang="it-IT" sz="2400" dirty="0" err="1" smtClean="0"/>
              <a:t>Canani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863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diagnosi differenziale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545629"/>
            <a:ext cx="2962275" cy="53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1619672" y="6021288"/>
            <a:ext cx="13681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90" y="5013176"/>
            <a:ext cx="2769865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804248" y="5157192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alibri" pitchFamily="34" charset="0"/>
              </a:rPr>
              <a:t>Esordio </a:t>
            </a:r>
            <a:r>
              <a:rPr lang="it-IT" sz="1400" i="1" dirty="0" err="1">
                <a:latin typeface="Calibri" pitchFamily="34" charset="0"/>
              </a:rPr>
              <a:t>I°anno</a:t>
            </a:r>
            <a:r>
              <a:rPr lang="it-IT" sz="1400" i="1" dirty="0">
                <a:latin typeface="Calibri" pitchFamily="34" charset="0"/>
              </a:rPr>
              <a:t>, 1/300 </a:t>
            </a:r>
            <a:r>
              <a:rPr lang="it-IT" sz="1400" i="1" dirty="0" err="1">
                <a:latin typeface="Calibri" pitchFamily="34" charset="0"/>
              </a:rPr>
              <a:t>bb</a:t>
            </a:r>
            <a:r>
              <a:rPr lang="it-IT" sz="1400" i="1" dirty="0">
                <a:latin typeface="Calibri" pitchFamily="34" charset="0"/>
              </a:rPr>
              <a:t>,  Ruvidità, desquamazione, </a:t>
            </a:r>
            <a:r>
              <a:rPr lang="it-IT" sz="1400" i="1" dirty="0" err="1">
                <a:latin typeface="Calibri" pitchFamily="34" charset="0"/>
              </a:rPr>
              <a:t>ipercheratosi</a:t>
            </a:r>
            <a:r>
              <a:rPr lang="it-IT" sz="1400" i="1" dirty="0">
                <a:latin typeface="Calibri" pitchFamily="34" charset="0"/>
              </a:rPr>
              <a:t>, </a:t>
            </a:r>
            <a:r>
              <a:rPr lang="it-IT" sz="1400" i="1" dirty="0" err="1">
                <a:latin typeface="Calibri" pitchFamily="34" charset="0"/>
              </a:rPr>
              <a:t>superf</a:t>
            </a:r>
            <a:r>
              <a:rPr lang="it-IT" sz="1400" i="1" dirty="0">
                <a:latin typeface="Calibri" pitchFamily="34" charset="0"/>
              </a:rPr>
              <a:t>. </a:t>
            </a:r>
            <a:r>
              <a:rPr lang="it-IT" sz="1400" i="1" dirty="0" err="1">
                <a:latin typeface="Calibri" pitchFamily="34" charset="0"/>
              </a:rPr>
              <a:t>estensiorie</a:t>
            </a:r>
            <a:r>
              <a:rPr lang="it-IT" sz="1400" i="1" dirty="0">
                <a:latin typeface="Calibri" pitchFamily="34" charset="0"/>
              </a:rPr>
              <a:t> arti (specie inferiori), con risparmio di </a:t>
            </a:r>
            <a:r>
              <a:rPr lang="it-IT" sz="1400" i="1" dirty="0" smtClean="0">
                <a:latin typeface="Calibri" pitchFamily="34" charset="0"/>
              </a:rPr>
              <a:t>pieghe</a:t>
            </a:r>
            <a:endParaRPr lang="it-IT" sz="1400" i="1" dirty="0"/>
          </a:p>
        </p:txBody>
      </p:sp>
      <p:sp>
        <p:nvSpPr>
          <p:cNvPr id="18" name="Rettangolo 17"/>
          <p:cNvSpPr/>
          <p:nvPr/>
        </p:nvSpPr>
        <p:spPr>
          <a:xfrm>
            <a:off x="3923928" y="662377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482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diagnosi differenziale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923928" y="662377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7572428" cy="50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come misurare intensità e gravità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2634585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SCORAD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Severity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Scoring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of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Atopic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Dermatitis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index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endParaRPr lang="it-IT" sz="2400" i="1" dirty="0">
              <a:solidFill>
                <a:schemeClr val="tx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EASI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(Eczema Area and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Severity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Index)</a:t>
            </a:r>
          </a:p>
          <a:p>
            <a:endParaRPr lang="it-IT" sz="2400" i="1" dirty="0">
              <a:solidFill>
                <a:schemeClr val="tx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TIS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(Three Item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Severity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score)</a:t>
            </a:r>
          </a:p>
          <a:p>
            <a:endParaRPr lang="it-IT" sz="2400" i="1" dirty="0">
              <a:solidFill>
                <a:schemeClr val="tx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  <a:p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IGA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Investigator’s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Global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Assessment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1259632" y="2564904"/>
            <a:ext cx="6768752" cy="580132"/>
          </a:xfrm>
          <a:prstGeom prst="roundRect">
            <a:avLst/>
          </a:prstGeom>
          <a:noFill/>
          <a:ln w="28575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5724128" y="6433393"/>
            <a:ext cx="322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1400" i="1" dirty="0" err="1">
                <a:latin typeface="Calibri" pitchFamily="34" charset="0"/>
              </a:rPr>
              <a:t>Bruin</a:t>
            </a:r>
            <a:r>
              <a:rPr lang="it-IT" sz="1400" i="1" dirty="0">
                <a:latin typeface="Calibri" pitchFamily="34" charset="0"/>
              </a:rPr>
              <a:t> </a:t>
            </a:r>
            <a:r>
              <a:rPr lang="it-IT" sz="1400" i="1" dirty="0" err="1">
                <a:latin typeface="Calibri" pitchFamily="34" charset="0"/>
              </a:rPr>
              <a:t>Weller</a:t>
            </a:r>
            <a:r>
              <a:rPr lang="it-IT" sz="1400" i="1" dirty="0">
                <a:latin typeface="Calibri" pitchFamily="34" charset="0"/>
              </a:rPr>
              <a:t>, </a:t>
            </a:r>
            <a:r>
              <a:rPr lang="it-IT" sz="1400" i="1" dirty="0" err="1">
                <a:latin typeface="Calibri" pitchFamily="34" charset="0"/>
              </a:rPr>
              <a:t>Clin</a:t>
            </a:r>
            <a:r>
              <a:rPr lang="it-IT" sz="1400" i="1" dirty="0">
                <a:latin typeface="Calibri" pitchFamily="34" charset="0"/>
              </a:rPr>
              <a:t> et </a:t>
            </a:r>
            <a:r>
              <a:rPr lang="it-IT" sz="1400" i="1" dirty="0" err="1">
                <a:latin typeface="Calibri" pitchFamily="34" charset="0"/>
              </a:rPr>
              <a:t>Experim</a:t>
            </a:r>
            <a:r>
              <a:rPr lang="it-IT" sz="1400" i="1" dirty="0">
                <a:latin typeface="Calibri" pitchFamily="34" charset="0"/>
              </a:rPr>
              <a:t> </a:t>
            </a:r>
            <a:r>
              <a:rPr lang="it-IT" sz="1400" i="1" dirty="0" err="1">
                <a:latin typeface="Calibri" pitchFamily="34" charset="0"/>
              </a:rPr>
              <a:t>Allergy</a:t>
            </a:r>
            <a:r>
              <a:rPr lang="it-IT" sz="1400" i="1" dirty="0">
                <a:latin typeface="Calibri" pitchFamily="34" charset="0"/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4053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455" b="19681"/>
          <a:stretch>
            <a:fillRect/>
          </a:stretch>
        </p:blipFill>
        <p:spPr bwMode="auto">
          <a:xfrm>
            <a:off x="-36511" y="44624"/>
            <a:ext cx="4536503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427984" y="21857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SCORAD: A/5+7b/2+ C</a:t>
            </a:r>
            <a:endParaRPr lang="it-IT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919668657"/>
              </p:ext>
            </p:extLst>
          </p:nvPr>
        </p:nvGraphicFramePr>
        <p:xfrm>
          <a:off x="4139952" y="2564904"/>
          <a:ext cx="49685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635896" y="508518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Lieve</a:t>
            </a:r>
            <a:endParaRPr lang="it-IT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6016" y="39330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Moderata</a:t>
            </a:r>
            <a:endParaRPr lang="it-IT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20272" y="32129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</a:t>
            </a:r>
            <a:endParaRPr lang="it-IT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5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" y="1124744"/>
            <a:ext cx="37444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07" y="2636912"/>
            <a:ext cx="42005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PO-SCORAD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(</a:t>
            </a:r>
            <a:r>
              <a:rPr lang="it-IT" b="1" dirty="0" err="1" smtClean="0">
                <a:solidFill>
                  <a:srgbClr val="C00000"/>
                </a:solidFill>
              </a:rPr>
              <a:t>Patient-oriented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scorad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Esplorare Atopia-Allergia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827584" y="1700808"/>
            <a:ext cx="7920880" cy="441340"/>
          </a:xfrm>
          <a:prstGeom prst="roundRect">
            <a:avLst/>
          </a:prstGeom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87624" y="170080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1/3 dei pazienti con DA moderata-severa presenta 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llergia alimentari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isultati immagini per atten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96746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arrotondato 8"/>
          <p:cNvSpPr/>
          <p:nvPr/>
        </p:nvSpPr>
        <p:spPr>
          <a:xfrm>
            <a:off x="828600" y="2348880"/>
            <a:ext cx="7919864" cy="50405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92088" y="2411596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incidenza ipersensibilità agli aereo allergeni rispetto alla popolazione generale 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29249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Età (6-9 mesi)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19872" y="33569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 clinica</a:t>
            </a:r>
            <a:endParaRPr lang="it-IT" sz="28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4244080905"/>
              </p:ext>
            </p:extLst>
          </p:nvPr>
        </p:nvGraphicFramePr>
        <p:xfrm>
          <a:off x="2339752" y="3854752"/>
          <a:ext cx="4320480" cy="295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Ovale 13"/>
          <p:cNvSpPr/>
          <p:nvPr/>
        </p:nvSpPr>
        <p:spPr>
          <a:xfrm>
            <a:off x="2843808" y="5301208"/>
            <a:ext cx="93610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995936" y="6165304"/>
            <a:ext cx="93610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6669940"/>
            <a:ext cx="7668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/>
              <a:t>ETFAD/EADV Eczema task force 2015 position paper on diagnosis and treatment of atopic dermatitis in adult and </a:t>
            </a:r>
            <a:r>
              <a:rPr lang="en-US" sz="800" dirty="0" err="1"/>
              <a:t>paediatric</a:t>
            </a:r>
            <a:r>
              <a:rPr lang="en-US" sz="800" dirty="0"/>
              <a:t> patients</a:t>
            </a:r>
            <a:endParaRPr lang="it-IT" sz="800" dirty="0"/>
          </a:p>
        </p:txBody>
      </p:sp>
      <p:pic>
        <p:nvPicPr>
          <p:cNvPr id="28674" name="Picture 2" descr="Risultati immagini per lat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1514" y="3573016"/>
            <a:ext cx="792854" cy="791092"/>
          </a:xfrm>
          <a:prstGeom prst="rect">
            <a:avLst/>
          </a:prstGeom>
          <a:noFill/>
        </p:spPr>
      </p:pic>
      <p:pic>
        <p:nvPicPr>
          <p:cNvPr id="28676" name="Picture 4" descr="Risultati immagini per uov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0372" y="3573017"/>
            <a:ext cx="792088" cy="792087"/>
          </a:xfrm>
          <a:prstGeom prst="rect">
            <a:avLst/>
          </a:prstGeom>
          <a:noFill/>
        </p:spPr>
      </p:pic>
      <p:pic>
        <p:nvPicPr>
          <p:cNvPr id="28678" name="Picture 6" descr="Risultati immagini per arachid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365104"/>
            <a:ext cx="792088" cy="792088"/>
          </a:xfrm>
          <a:prstGeom prst="rect">
            <a:avLst/>
          </a:prstGeom>
          <a:noFill/>
        </p:spPr>
      </p:pic>
      <p:pic>
        <p:nvPicPr>
          <p:cNvPr id="28680" name="Picture 8" descr="Risultati immagini per gran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4368" y="4365105"/>
            <a:ext cx="864096" cy="792088"/>
          </a:xfrm>
          <a:prstGeom prst="rect">
            <a:avLst/>
          </a:prstGeom>
          <a:noFill/>
        </p:spPr>
      </p:pic>
      <p:pic>
        <p:nvPicPr>
          <p:cNvPr id="28682" name="Picture 10" descr="Risultati immagini per pes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5157192"/>
            <a:ext cx="936104" cy="864096"/>
          </a:xfrm>
          <a:prstGeom prst="rect">
            <a:avLst/>
          </a:prstGeom>
          <a:noFill/>
        </p:spPr>
      </p:pic>
      <p:pic>
        <p:nvPicPr>
          <p:cNvPr id="28684" name="Picture 12" descr="Risultati immagini per noccio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4368" y="5157192"/>
            <a:ext cx="792088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7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7032" y="1412776"/>
            <a:ext cx="81534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gestione e terapia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452645180"/>
              </p:ext>
            </p:extLst>
          </p:nvPr>
        </p:nvGraphicFramePr>
        <p:xfrm>
          <a:off x="1884040" y="2045072"/>
          <a:ext cx="5640288" cy="353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95736" y="5581108"/>
            <a:ext cx="4032448" cy="80021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300" dirty="0" smtClean="0">
                <a:solidFill>
                  <a:schemeClr val="bg1"/>
                </a:solidFill>
              </a:rPr>
              <a:t>Trattare le infezioni e limitare il prurito</a:t>
            </a:r>
            <a:endParaRPr lang="it-IT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gestione e terapia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28800"/>
            <a:ext cx="8072494" cy="49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2008" y="6597352"/>
            <a:ext cx="7668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ETFAD/EADV Eczema task force 2015 position paper on diagnosis and treatment of atopic dermatitis in adult and </a:t>
            </a:r>
            <a:r>
              <a:rPr lang="en-US" sz="1100" dirty="0" err="1"/>
              <a:t>paediatric</a:t>
            </a:r>
            <a:r>
              <a:rPr lang="en-US" sz="1100" dirty="0"/>
              <a:t> patients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6064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827584" y="-225896"/>
            <a:ext cx="8153400" cy="9906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gestione e terapia</a:t>
            </a:r>
            <a:endParaRPr lang="it-IT" dirty="0"/>
          </a:p>
        </p:txBody>
      </p:sp>
      <p:sp>
        <p:nvSpPr>
          <p:cNvPr id="5" name="Stella a 12 punte 4"/>
          <p:cNvSpPr/>
          <p:nvPr/>
        </p:nvSpPr>
        <p:spPr>
          <a:xfrm>
            <a:off x="179512" y="1484784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care: detergenti ed idratanti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Detergenti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Risultati immagini per discussione di grup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604120"/>
            <a:ext cx="2016224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627784" y="2708920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Lavaggi frequenti per rimuovere le croste e/o allergeni e ridurre colonizzazione da S. </a:t>
            </a:r>
            <a:r>
              <a:rPr lang="it-IT" i="1" dirty="0" err="1" smtClean="0"/>
              <a:t>Aureus</a:t>
            </a: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915816" y="3501008"/>
            <a:ext cx="619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Detersioni troppo frequenti posso ulteriormente danneggiare la barriera cutanea</a:t>
            </a:r>
            <a:endParaRPr lang="it-IT" i="1" dirty="0"/>
          </a:p>
        </p:txBody>
      </p:sp>
      <p:sp>
        <p:nvSpPr>
          <p:cNvPr id="10" name="Per 9"/>
          <p:cNvSpPr/>
          <p:nvPr/>
        </p:nvSpPr>
        <p:spPr>
          <a:xfrm>
            <a:off x="2699792" y="3501008"/>
            <a:ext cx="432048" cy="50405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0" name="Picture 8" descr="Risultati immagini per vis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68" y="2636912"/>
            <a:ext cx="518380" cy="5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3528" y="4509120"/>
            <a:ext cx="873046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Bagni quotidiani con acqua tiepida, di breve durata ( es. 5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seguiti da un’asciugatura delicata con panni NON ruvidi e dall’applicazione di emollienti quando la pelle è ancora umida.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mbo 11"/>
          <p:cNvSpPr/>
          <p:nvPr/>
        </p:nvSpPr>
        <p:spPr>
          <a:xfrm>
            <a:off x="251520" y="5301208"/>
            <a:ext cx="1656184" cy="1497558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57332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Soak</a:t>
            </a:r>
            <a:r>
              <a:rPr lang="it-IT" b="1" dirty="0" smtClean="0">
                <a:solidFill>
                  <a:schemeClr val="bg1"/>
                </a:solidFill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</a:rPr>
              <a:t>Smear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51720" y="5733256"/>
            <a:ext cx="6912768" cy="58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 smtClean="0"/>
              <a:t>Per la CUTE INFIAMMATA : bagni della durata di 20 </a:t>
            </a:r>
            <a:r>
              <a:rPr lang="it-IT" sz="1600" i="1" dirty="0" err="1" smtClean="0"/>
              <a:t>min</a:t>
            </a:r>
            <a:r>
              <a:rPr lang="it-IT" sz="1600" i="1" dirty="0" smtClean="0"/>
              <a:t> seguiti dall’applicazione del trattamento steroideo, evitando di asciugare prima le zone affette</a:t>
            </a:r>
            <a:endParaRPr lang="it-IT" sz="1600" i="1" dirty="0"/>
          </a:p>
        </p:txBody>
      </p:sp>
      <p:sp>
        <p:nvSpPr>
          <p:cNvPr id="17" name="Rettangolo 16"/>
          <p:cNvSpPr/>
          <p:nvPr/>
        </p:nvSpPr>
        <p:spPr>
          <a:xfrm>
            <a:off x="35496" y="2592288"/>
            <a:ext cx="9144508" cy="4221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4" name="Picture 12" descr="Risultati immagini per ipoclorito di sodio disinfetta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2" y="38838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55576" y="3068960"/>
            <a:ext cx="6817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Saponi non saponi e detergenti sintetici (</a:t>
            </a: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syndet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debolmente Acido (5-5,6)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overi o privi di profumi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Preferibilmente a formulazione liquida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65654" y="5230564"/>
            <a:ext cx="4314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Ipoclorito di sodio ( </a:t>
            </a: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NaClO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riduce la proliferazione dello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S.Aureus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1"/>
            <a:ext cx="91805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827584" y="-153888"/>
            <a:ext cx="8153400" cy="9906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gestione e terapia</a:t>
            </a:r>
            <a:endParaRPr lang="it-IT" dirty="0"/>
          </a:p>
        </p:txBody>
      </p:sp>
      <p:sp>
        <p:nvSpPr>
          <p:cNvPr id="5" name="Stella a 12 punte 4"/>
          <p:cNvSpPr/>
          <p:nvPr/>
        </p:nvSpPr>
        <p:spPr>
          <a:xfrm>
            <a:off x="179512" y="1484784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care: detergenti ed idratanti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Idratanti-emollienti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28191" y="2636912"/>
            <a:ext cx="70202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Trattamento e prevenzione della xerosi cutanea.</a:t>
            </a:r>
          </a:p>
          <a:p>
            <a:pPr algn="ctr"/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(Forza raccomandazione A, livello di evidenza 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Prevenzione delle recidive</a:t>
            </a:r>
          </a:p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Riduzione uso di steroidi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87017" y="5445224"/>
            <a:ext cx="1548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91805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45128"/>
            <a:ext cx="7056784" cy="205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DA: definizione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80598"/>
            <a:ext cx="8424936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Disordine cutaneo  infiammatorio cronico , caratterizzato da lesioni altamente PRURIGINOSE ad andamento cronico-recidivante ed età-dipendenti per </a:t>
            </a:r>
            <a:r>
              <a:rPr lang="it-IT" sz="2400" u="sng" dirty="0" smtClean="0"/>
              <a:t>TIPOLOGIA</a:t>
            </a:r>
            <a:r>
              <a:rPr lang="it-IT" sz="2400" dirty="0" smtClean="0"/>
              <a:t> e </a:t>
            </a:r>
            <a:r>
              <a:rPr lang="it-IT" sz="2400" u="sng" dirty="0" smtClean="0"/>
              <a:t>SEDE</a:t>
            </a:r>
            <a:endParaRPr lang="it-IT" sz="2400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2896483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-50% insorgenza nel primo anno di vita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- 30% diagnosi tra 1- 5 anni</a:t>
            </a:r>
          </a:p>
          <a:p>
            <a:pPr algn="just"/>
            <a:endParaRPr lang="en-US" sz="2000" dirty="0"/>
          </a:p>
          <a:p>
            <a:pPr marL="342900" indent="-342900" algn="just">
              <a:buFontTx/>
              <a:buChar char="-"/>
            </a:pPr>
            <a:r>
              <a:rPr lang="it-IT" sz="2000" dirty="0" smtClean="0">
                <a:latin typeface="+mj-lt"/>
              </a:rPr>
              <a:t>Presenza </a:t>
            </a:r>
            <a:r>
              <a:rPr lang="it-IT" sz="2000" dirty="0">
                <a:latin typeface="+mj-lt"/>
              </a:rPr>
              <a:t>di ATOPIA fino al 50-80% dei casi </a:t>
            </a:r>
            <a:endParaRPr lang="it-IT" sz="2000" dirty="0" smtClean="0">
              <a:latin typeface="+mj-lt"/>
            </a:endParaRPr>
          </a:p>
          <a:p>
            <a:pPr marL="342900" indent="-342900" algn="just">
              <a:buFontTx/>
              <a:buChar char="-"/>
            </a:pPr>
            <a:endParaRPr lang="it-IT" sz="2000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algn="just"/>
            <a:r>
              <a:rPr lang="en-US" sz="2000" dirty="0" smtClean="0"/>
              <a:t>- </a:t>
            </a:r>
            <a:r>
              <a:rPr lang="it-IT" sz="2000" dirty="0" smtClean="0"/>
              <a:t>Quando </a:t>
            </a:r>
            <a:r>
              <a:rPr lang="it-IT" sz="2000" dirty="0"/>
              <a:t>insorge in età adolescenziale o adulta ha un decorso generalmente più grave.</a:t>
            </a:r>
            <a:endParaRPr lang="en-US" sz="2000" dirty="0"/>
          </a:p>
          <a:p>
            <a:endParaRPr lang="en-US" sz="2000" dirty="0" smtClean="0"/>
          </a:p>
          <a:p>
            <a:endParaRPr lang="it-IT" sz="2000" dirty="0" smtClean="0"/>
          </a:p>
          <a:p>
            <a:endParaRPr lang="it-IT" sz="2000" dirty="0"/>
          </a:p>
        </p:txBody>
      </p:sp>
      <p:pic>
        <p:nvPicPr>
          <p:cNvPr id="10" name="Picture 8" descr="http://graphics8.nytimes.com/images/2007/08/01/health/adam/2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52328"/>
            <a:ext cx="2310542" cy="39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2924944"/>
            <a:ext cx="2304604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827584" y="-315416"/>
            <a:ext cx="8153400" cy="9906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gestione e terapia</a:t>
            </a:r>
            <a:endParaRPr lang="it-IT" dirty="0"/>
          </a:p>
        </p:txBody>
      </p:sp>
      <p:sp>
        <p:nvSpPr>
          <p:cNvPr id="5" name="Stella a 12 punte 4"/>
          <p:cNvSpPr/>
          <p:nvPr/>
        </p:nvSpPr>
        <p:spPr>
          <a:xfrm>
            <a:off x="179512" y="1484784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care: detergenti ed idratanti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Idratanti-emollienti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7017" y="2699628"/>
            <a:ext cx="22687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che frequenza?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9792" y="262820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 smtClean="0"/>
              <a:t>Variabile in base a entità della xerosi, condizioni climatiche, attività sportive</a:t>
            </a:r>
            <a:endParaRPr lang="it-IT" sz="16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84168" y="2638653"/>
            <a:ext cx="2843808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ALMENO 2 VOLTE AL GIORNO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87017" y="3717032"/>
            <a:ext cx="22687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che quantità?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44008" y="371703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150-200 g/settimana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4499828"/>
            <a:ext cx="22687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47864" y="4293096"/>
            <a:ext cx="4968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Intera superfice cutanea</a:t>
            </a:r>
          </a:p>
          <a:p>
            <a:pPr algn="ctr"/>
            <a:r>
              <a:rPr lang="it-IT" sz="1600" dirty="0" smtClean="0"/>
              <a:t>( l’applicazione sulla cute infiammata può esser mal tollerata, trattare prima l’infiammazione)</a:t>
            </a:r>
            <a:endParaRPr lang="it-IT" sz="1600" dirty="0"/>
          </a:p>
        </p:txBody>
      </p:sp>
      <p:pic>
        <p:nvPicPr>
          <p:cNvPr id="5122" name="Picture 2" descr="Risultati immagini per 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11" y="5589240"/>
            <a:ext cx="106124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059832" y="57861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COSTO dei prodotti</a:t>
            </a:r>
            <a:endParaRPr lang="it-IT" sz="2800" dirty="0"/>
          </a:p>
        </p:txBody>
      </p:sp>
      <p:pic>
        <p:nvPicPr>
          <p:cNvPr id="5124" name="Picture 4" descr="Risultati immagini per sol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584176" cy="15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1"/>
            <a:ext cx="91805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0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 animBg="1"/>
      <p:bldP spid="14" grpId="0" animBg="1"/>
      <p:bldP spid="12" grpId="0"/>
      <p:bldP spid="16" grpId="0" animBg="1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31541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268760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9532" y="1268760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383159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antinfiammatoria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77281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Corticosteroidi topici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76" y="4643844"/>
            <a:ext cx="11063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4191524214"/>
              </p:ext>
            </p:extLst>
          </p:nvPr>
        </p:nvGraphicFramePr>
        <p:xfrm>
          <a:off x="2292517" y="2060848"/>
          <a:ext cx="3215587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6" y="2852936"/>
            <a:ext cx="42397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8693"/>
            <a:ext cx="3788668" cy="41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arrotondato 13"/>
          <p:cNvSpPr/>
          <p:nvPr/>
        </p:nvSpPr>
        <p:spPr>
          <a:xfrm>
            <a:off x="2843808" y="5373216"/>
            <a:ext cx="79208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2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antinfiammatoria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Corticosteroidi topici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3923764"/>
            <a:ext cx="154867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995936" y="2420888"/>
            <a:ext cx="2232248" cy="43204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995936" y="24836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Veicolo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55776" y="299695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Unguento:</a:t>
            </a:r>
            <a:r>
              <a:rPr lang="it-IT" dirty="0" smtClean="0"/>
              <a:t> più occlusivo delle creme, migliore penetrazione e maggiore effetto idratante.</a:t>
            </a:r>
          </a:p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Crema: </a:t>
            </a:r>
            <a:r>
              <a:rPr lang="it-IT" dirty="0" smtClean="0"/>
              <a:t>meno potente, maggiore maneggevolezza, preferibile nelle aree umide</a:t>
            </a:r>
          </a:p>
          <a:p>
            <a:pPr algn="just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Mousse, lozioni, gel: </a:t>
            </a:r>
            <a:r>
              <a:rPr lang="it-IT" dirty="0" smtClean="0"/>
              <a:t>sul cuoio capelluto. Spesso contengono alcool e possono dare bruciore sulle sedi infiammate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36" y="4797152"/>
            <a:ext cx="51352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4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antinfiammatoria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Corticosteroidi topici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5003884"/>
            <a:ext cx="22687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che frequenza?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72000" y="48691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Una/due volte al giorno</a:t>
            </a:r>
          </a:p>
          <a:p>
            <a:r>
              <a:rPr lang="it-IT" dirty="0" smtClean="0"/>
              <a:t>MONO APPLICAZIONE SERALE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87017" y="5949280"/>
            <a:ext cx="22687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quanto tempo?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7017" y="2780928"/>
            <a:ext cx="226875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che quantità?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041684"/>
            <a:ext cx="4743366" cy="26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619672" y="3284984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 TIP UNIT</a:t>
            </a:r>
          </a:p>
          <a:p>
            <a:pPr algn="ctr"/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0.5g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4078813"/>
            <a:ext cx="315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MAX : 15 g/mese ( lattante)</a:t>
            </a:r>
          </a:p>
          <a:p>
            <a:r>
              <a:rPr lang="it-IT" dirty="0" smtClean="0"/>
              <a:t>          30 g/mese ( bambino)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587727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Risoluzione dell’eczema e/o miglioramento-scomparsa del prurito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8" grpId="0" animBg="1"/>
      <p:bldP spid="19" grpId="0" animBg="1"/>
      <p:bldP spid="5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antinfiammatoria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Corticosteroidi topici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707904" y="24208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PRO-ACTIVE</a:t>
            </a:r>
            <a:endParaRPr lang="it-IT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15816" y="285293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Pazienti con riacutizzazioni frequenti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smtClean="0"/>
              <a:t>Ottimizzare il controllo clinico della dermatite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9"/>
            <a:ext cx="71287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375756" y="3596823"/>
            <a:ext cx="6084676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Applicazione intermittente una o due volte a settimana, nelle sedi che più spesso vanno incontro a recidiva.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03648" y="2492896"/>
            <a:ext cx="7128792" cy="240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" descr="Risultati immagini per attenzi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96746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115616" y="306896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PRO-ACTIVE</a:t>
            </a:r>
          </a:p>
          <a:p>
            <a:r>
              <a:rPr lang="it-IT" dirty="0" smtClean="0"/>
              <a:t>- Riduce la percentuale di ricadute e aumenta l’intervallo libero da sintomi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Obiettivo controllo della malattia subclinica con quantità minime di corticosteroidi.</a:t>
            </a:r>
          </a:p>
          <a:p>
            <a:pPr marL="285750" indent="-285750">
              <a:buFontTx/>
              <a:buChar char="-"/>
            </a:pPr>
            <a:r>
              <a:rPr lang="it-IT" dirty="0"/>
              <a:t> </a:t>
            </a:r>
            <a:r>
              <a:rPr lang="it-IT" dirty="0" smtClean="0"/>
              <a:t>Deve essere attuata solo DOPO la guarigione dell’eczema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3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81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immunomodulante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Inibitori della 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calcineurina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TIMs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496" y="2708920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TACROLIMUS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Risultati immagini per protopic 0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1584176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07504" y="4253026"/>
            <a:ext cx="258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PIMECROLIMUS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438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Risultati immagini per ELID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74128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051720" y="2780928"/>
            <a:ext cx="3240360" cy="36933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b="1" dirty="0" smtClean="0"/>
              <a:t>Bambini età &gt; 2 aa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Non responsivi ai CST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Che presentano controindicazioni alla terapia steroidea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Hanno presentato ADR ( es. atrofia cutanea)</a:t>
            </a:r>
          </a:p>
          <a:p>
            <a:endParaRPr lang="it-IT" dirty="0" smtClean="0"/>
          </a:p>
          <a:p>
            <a:r>
              <a:rPr lang="it-IT" dirty="0" smtClean="0"/>
              <a:t>-  Necessitano di una terapia di mantenimento a lungo termine</a:t>
            </a:r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5508104" y="2887776"/>
            <a:ext cx="3328864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APPLICAZIONI AL GIORNO PER 2-3 SETTIMANE.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VOLTA AL GIORNO FINO A RISOLUZIONE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96136" y="589004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PRO-ACTIVE</a:t>
            </a:r>
          </a:p>
          <a:p>
            <a:pPr algn="ctr"/>
            <a:r>
              <a:rPr lang="it-IT" dirty="0" smtClean="0"/>
              <a:t>Da rivalutare dopo 12 mesi</a:t>
            </a:r>
            <a:endParaRPr lang="it-IT" dirty="0"/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08104" y="4593902"/>
            <a:ext cx="3328864" cy="1200329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Nel caso in cui non si verificano miglioramenti dopo 2 settimane considerare altra opzione terapeutica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0147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immunomodulante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Inibitori della 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calcineurina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TIMs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8072" y="2524834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TACROLIMUS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55438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287674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Unguento</a:t>
            </a:r>
          </a:p>
          <a:p>
            <a:r>
              <a:rPr lang="it-IT" dirty="0" smtClean="0"/>
              <a:t>Forme moderate-severe: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0,03% per pz 2-5 anni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0,1% per pz &gt;16 anni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42992" y="2524834"/>
            <a:ext cx="258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PIMECROLIMUS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36096" y="29969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Crema 1%</a:t>
            </a:r>
          </a:p>
          <a:p>
            <a:r>
              <a:rPr lang="it-IT" dirty="0" smtClean="0"/>
              <a:t>Forme lievi-moderate</a:t>
            </a:r>
          </a:p>
        </p:txBody>
      </p:sp>
      <p:pic>
        <p:nvPicPr>
          <p:cNvPr id="16" name="Picture 2" descr="Risultati immagini per attenzi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96746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98430" y="4293096"/>
            <a:ext cx="783401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potenza anti-infiammatoria del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tacrolimus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0.1% è simile ad uno steroide ad attività intermedia, mentre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chiaramente più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attivo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al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pimecrolimus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1%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69" y="5589612"/>
            <a:ext cx="312231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788024" y="5273913"/>
            <a:ext cx="4192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1" dirty="0"/>
              <a:t>I </a:t>
            </a:r>
            <a:r>
              <a:rPr lang="it-IT" sz="1600" i="1" dirty="0" err="1" smtClean="0"/>
              <a:t>TIMs</a:t>
            </a:r>
            <a:r>
              <a:rPr lang="it-IT" sz="1600" i="1" dirty="0" smtClean="0"/>
              <a:t> </a:t>
            </a:r>
            <a:r>
              <a:rPr lang="it-IT" sz="1600" i="1" dirty="0"/>
              <a:t>non provocano atrofia cutanea. Questo favorisce l'impiego in zone del corpo delicate, come </a:t>
            </a:r>
            <a:r>
              <a:rPr lang="it-IT" sz="1600" i="1" dirty="0" smtClean="0"/>
              <a:t>la regione </a:t>
            </a:r>
            <a:r>
              <a:rPr lang="it-IT" sz="1600" i="1" dirty="0"/>
              <a:t>delle palpebre, la cute periorale, la zona genitale, la regione ascellare o piega inguinale e per la gestione topica a </a:t>
            </a:r>
            <a:r>
              <a:rPr lang="en-US" sz="1600" i="1" dirty="0" err="1"/>
              <a:t>lungo</a:t>
            </a:r>
            <a:r>
              <a:rPr lang="en-US" sz="1600" i="1" dirty="0"/>
              <a:t> </a:t>
            </a:r>
            <a:r>
              <a:rPr lang="en-US" sz="1600" i="1" dirty="0" err="1"/>
              <a:t>termine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7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immunomodulante topica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4168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Inibitori della 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calcineurina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TIMs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438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Risultati immagini per 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5" y="2996952"/>
            <a:ext cx="106124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63788" y="2780928"/>
            <a:ext cx="5220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Età &lt;2 aa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Immunosoppressione congenita o acquisita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Sospetta o accertata infezione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Lesioni erose/o essudanti</a:t>
            </a:r>
            <a:endParaRPr lang="it-IT" dirty="0"/>
          </a:p>
        </p:txBody>
      </p:sp>
      <p:pic>
        <p:nvPicPr>
          <p:cNvPr id="12290" name="Picture 2" descr="Risultati immagini per effetti collaterali farmac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21861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627784" y="466591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Bruciore e/o prurito sul sito di applicazione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Dermatite da contatto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Melanosi delle labbra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99792" y="5733256"/>
            <a:ext cx="583264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Immunosoppressione sistemica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Rischio di infezioni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Cancerogenicità</a:t>
            </a:r>
          </a:p>
          <a:p>
            <a:endParaRPr lang="it-IT" dirty="0" smtClean="0"/>
          </a:p>
        </p:txBody>
      </p:sp>
      <p:sp>
        <p:nvSpPr>
          <p:cNvPr id="9" name="Simbolo &quot;divieto&quot; 8"/>
          <p:cNvSpPr/>
          <p:nvPr/>
        </p:nvSpPr>
        <p:spPr>
          <a:xfrm>
            <a:off x="3851920" y="5805264"/>
            <a:ext cx="990110" cy="792088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alternative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438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79512" y="20416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Wet-wrap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dressing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Risultati immagini per wet-wrap dress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08920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851920" y="2361654"/>
            <a:ext cx="432048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Applicazione del topico, bendaggio successivo con doppio strato di garze di cui il primo viene inumidito mentre il secondo rimane asciutto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139952" y="3501008"/>
            <a:ext cx="41764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Metilprednisolone</a:t>
            </a:r>
            <a:r>
              <a:rPr lang="it-IT" sz="1400" dirty="0" smtClean="0"/>
              <a:t> </a:t>
            </a:r>
            <a:r>
              <a:rPr lang="it-IT" sz="1400" dirty="0" err="1" smtClean="0"/>
              <a:t>aceponato</a:t>
            </a:r>
            <a:endParaRPr lang="it-IT" sz="1400" dirty="0" smtClean="0"/>
          </a:p>
          <a:p>
            <a:pPr algn="ctr"/>
            <a:r>
              <a:rPr lang="it-IT" sz="1400" dirty="0" err="1" smtClean="0"/>
              <a:t>Mometasone</a:t>
            </a:r>
            <a:r>
              <a:rPr lang="it-IT" sz="1400" dirty="0" smtClean="0"/>
              <a:t> </a:t>
            </a:r>
            <a:r>
              <a:rPr lang="it-IT" sz="1400" dirty="0" err="1" smtClean="0"/>
              <a:t>furoato</a:t>
            </a:r>
            <a:endParaRPr lang="it-IT" sz="1400" dirty="0" smtClean="0"/>
          </a:p>
          <a:p>
            <a:pPr algn="ctr"/>
            <a:r>
              <a:rPr lang="it-IT" sz="1400" dirty="0" smtClean="0"/>
              <a:t>Idrocortisone acetato</a:t>
            </a:r>
          </a:p>
          <a:p>
            <a:pPr algn="ctr"/>
            <a:r>
              <a:rPr lang="it-IT" sz="1400" dirty="0" err="1" smtClean="0"/>
              <a:t>Prednicarboato</a:t>
            </a:r>
            <a:endParaRPr lang="it-IT" sz="1400" dirty="0" smtClean="0"/>
          </a:p>
          <a:p>
            <a:pPr algn="just"/>
            <a:endParaRPr lang="it-IT" sz="1400" dirty="0" smtClean="0"/>
          </a:p>
          <a:p>
            <a:pPr algn="ctr"/>
            <a:r>
              <a:rPr lang="it-IT" dirty="0" smtClean="0"/>
              <a:t>Diluizione 10% ( o 5% viso)</a:t>
            </a:r>
          </a:p>
          <a:p>
            <a:pPr algn="ctr"/>
            <a:r>
              <a:rPr lang="it-IT" sz="1400" dirty="0" smtClean="0"/>
              <a:t>( 1 parte di steroide 9 parti di emollienti)</a:t>
            </a:r>
          </a:p>
          <a:p>
            <a:pPr algn="ctr"/>
            <a:endParaRPr lang="it-IT" sz="1400" dirty="0" smtClean="0"/>
          </a:p>
          <a:p>
            <a:pPr algn="ctr"/>
            <a:r>
              <a:rPr lang="it-IT" dirty="0" smtClean="0"/>
              <a:t>Durata : 3-24 ore per 2-14 giorni</a:t>
            </a:r>
            <a:endParaRPr lang="it-IT" dirty="0"/>
          </a:p>
        </p:txBody>
      </p:sp>
      <p:pic>
        <p:nvPicPr>
          <p:cNvPr id="20" name="Picture 2" descr="Risultati immagini per attenzi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54" y="5733256"/>
            <a:ext cx="96746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5004048" y="5746030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Età &gt; 6 mesi</a:t>
            </a:r>
          </a:p>
          <a:p>
            <a:r>
              <a:rPr lang="it-IT" dirty="0" smtClean="0"/>
              <a:t>- DA moderata severa e/o refrattaria</a:t>
            </a:r>
          </a:p>
          <a:p>
            <a:r>
              <a:rPr lang="it-IT" dirty="0" smtClean="0"/>
              <a:t>- Adeguata educazione familiare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72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2" y="13414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Perché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vogliamo parlare di DA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643172"/>
            <a:ext cx="8676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Più frequente disordine infiammatorio cutaneo in età pediatrica10-30%</a:t>
            </a:r>
          </a:p>
          <a:p>
            <a:pPr algn="just"/>
            <a:r>
              <a:rPr lang="it-IT" sz="1050" dirty="0" smtClean="0"/>
              <a:t>JEADV 2016.</a:t>
            </a:r>
            <a:r>
              <a:rPr lang="en-US" sz="1050" dirty="0" smtClean="0"/>
              <a:t>ETFAD/EADV Eczema task force 2015 position paper on diagnosis and treatment of atopic dermatitis in adult and </a:t>
            </a:r>
            <a:r>
              <a:rPr lang="en-US" sz="1050" dirty="0" err="1" smtClean="0"/>
              <a:t>paediatric</a:t>
            </a:r>
            <a:r>
              <a:rPr lang="en-US" sz="1050" dirty="0" smtClean="0"/>
              <a:t> patients</a:t>
            </a:r>
            <a:endParaRPr lang="it-IT" sz="105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22460" y="5000636"/>
            <a:ext cx="684076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Studio 2015 (Saint Louis </a:t>
            </a:r>
            <a:r>
              <a:rPr lang="it-IT" sz="2000" b="1" dirty="0" err="1" smtClean="0"/>
              <a:t>University</a:t>
            </a:r>
            <a:r>
              <a:rPr lang="it-IT" sz="2000" b="1" dirty="0" smtClean="0"/>
              <a:t>)</a:t>
            </a:r>
          </a:p>
          <a:p>
            <a:pPr algn="ctr"/>
            <a:r>
              <a:rPr lang="it-IT" dirty="0" smtClean="0"/>
              <a:t>205/anno accessi in PS con diagnosi di DA</a:t>
            </a:r>
          </a:p>
          <a:p>
            <a:endParaRPr lang="it-IT" dirty="0" smtClean="0"/>
          </a:p>
          <a:p>
            <a:pPr algn="ctr"/>
            <a:r>
              <a:rPr lang="it-IT" sz="1050" dirty="0" smtClean="0"/>
              <a:t>Pediatric </a:t>
            </a:r>
            <a:r>
              <a:rPr lang="it-IT" sz="1050" dirty="0" err="1" smtClean="0"/>
              <a:t>Dermatology</a:t>
            </a:r>
            <a:r>
              <a:rPr lang="it-IT" sz="1050" dirty="0" smtClean="0"/>
              <a:t>, 2016. Impact of </a:t>
            </a:r>
            <a:r>
              <a:rPr lang="it-IT" sz="1050" dirty="0" err="1" smtClean="0"/>
              <a:t>Pediatric</a:t>
            </a:r>
            <a:r>
              <a:rPr lang="it-IT" sz="1050" dirty="0" smtClean="0"/>
              <a:t> </a:t>
            </a:r>
            <a:r>
              <a:rPr lang="it-IT" sz="1050" dirty="0" err="1" smtClean="0"/>
              <a:t>Dermatology</a:t>
            </a:r>
            <a:r>
              <a:rPr lang="it-IT" sz="1050" dirty="0" smtClean="0"/>
              <a:t> Service on Emergency </a:t>
            </a:r>
            <a:r>
              <a:rPr lang="it-IT" sz="1050" dirty="0" err="1" smtClean="0"/>
              <a:t>Departement</a:t>
            </a:r>
            <a:r>
              <a:rPr lang="it-IT" sz="1050" dirty="0" smtClean="0"/>
              <a:t>   </a:t>
            </a:r>
            <a:endParaRPr lang="it-IT" sz="105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0161"/>
            <a:ext cx="172819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40386" y="261014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Indagine epidemiologica  2009</a:t>
            </a:r>
            <a:endParaRPr lang="it-IT" sz="24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3300241"/>
            <a:ext cx="500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437 pdf selezionati su tutto il territorio nazionale</a:t>
            </a:r>
          </a:p>
          <a:p>
            <a:pPr algn="ctr"/>
            <a:r>
              <a:rPr lang="it-IT" dirty="0" smtClean="0"/>
              <a:t>87.4 % richiedevano una visita </a:t>
            </a:r>
            <a:r>
              <a:rPr lang="it-IT" dirty="0" err="1" smtClean="0"/>
              <a:t>specilistica</a:t>
            </a:r>
            <a:endParaRPr lang="it-IT" dirty="0" smtClean="0"/>
          </a:p>
          <a:p>
            <a:pPr algn="ctr"/>
            <a:r>
              <a:rPr lang="it-IT" dirty="0" smtClean="0"/>
              <a:t>51% dermatologica</a:t>
            </a:r>
          </a:p>
          <a:p>
            <a:pPr algn="ctr"/>
            <a:r>
              <a:rPr lang="it-IT" dirty="0" smtClean="0"/>
              <a:t>46.8% </a:t>
            </a:r>
            <a:r>
              <a:rPr lang="it-IT" dirty="0" err="1" smtClean="0"/>
              <a:t>allegologica</a:t>
            </a:r>
            <a:endParaRPr lang="it-IT" dirty="0"/>
          </a:p>
        </p:txBody>
      </p:sp>
      <p:pic>
        <p:nvPicPr>
          <p:cNvPr id="1026" name="Picture 2" descr="Risultati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104158"/>
            <a:ext cx="760574" cy="7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827584" y="-22589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Stella a 12 punte 3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alternative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438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79512" y="20416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Fototerapia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Risultati immagini per uv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83" y="2780928"/>
            <a:ext cx="3840361" cy="720080"/>
          </a:xfrm>
          <a:prstGeom prst="rect">
            <a:avLst/>
          </a:prstGeom>
          <a:noFill/>
        </p:spPr>
      </p:pic>
      <p:sp>
        <p:nvSpPr>
          <p:cNvPr id="16" name="Rettangolo arrotondato 15"/>
          <p:cNvSpPr/>
          <p:nvPr/>
        </p:nvSpPr>
        <p:spPr>
          <a:xfrm>
            <a:off x="755576" y="2924944"/>
            <a:ext cx="432048" cy="5040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572000" y="1995805"/>
            <a:ext cx="4355976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Età&gt; 6 anni</a:t>
            </a:r>
          </a:p>
          <a:p>
            <a:pPr algn="ctr"/>
            <a:endParaRPr lang="it-IT" i="1" dirty="0" smtClean="0"/>
          </a:p>
          <a:p>
            <a:pPr algn="ctr"/>
            <a:r>
              <a:rPr lang="it-IT" i="1" dirty="0" smtClean="0"/>
              <a:t>Schema ereditato dalla psoriasi</a:t>
            </a:r>
          </a:p>
          <a:p>
            <a:r>
              <a:rPr lang="it-IT" dirty="0" smtClean="0"/>
              <a:t>2-3 sedute alla settimana per alcuni mesi</a:t>
            </a:r>
          </a:p>
          <a:p>
            <a:endParaRPr lang="it-IT" dirty="0"/>
          </a:p>
          <a:p>
            <a:r>
              <a:rPr lang="it-IT" dirty="0" smtClean="0"/>
              <a:t>Azione antimicrobica ed Immunosoppressiva</a:t>
            </a:r>
          </a:p>
          <a:p>
            <a:endParaRPr lang="it-IT" dirty="0"/>
          </a:p>
          <a:p>
            <a:pPr algn="ctr"/>
            <a:r>
              <a:rPr lang="it-IT" dirty="0" smtClean="0"/>
              <a:t>Si può associare alla terapia con emollienti e CST ma non ai </a:t>
            </a:r>
            <a:r>
              <a:rPr lang="it-IT" dirty="0" err="1" smtClean="0"/>
              <a:t>TIMs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31912" y="4869160"/>
            <a:ext cx="51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Immunoterapia con allergene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Risultati immagini per punto interrogati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797152"/>
            <a:ext cx="576064" cy="576064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2699792" y="5541039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Sensibilizzazione Ig E mediata (acari ed </a:t>
            </a:r>
            <a:r>
              <a:rPr lang="it-IT" dirty="0" err="1" smtClean="0"/>
              <a:t>aereoallergeni</a:t>
            </a:r>
            <a:r>
              <a:rPr lang="it-IT" dirty="0" smtClean="0"/>
              <a:t>)</a:t>
            </a:r>
          </a:p>
          <a:p>
            <a:pPr>
              <a:buFontTx/>
              <a:buChar char="-"/>
            </a:pPr>
            <a:r>
              <a:rPr lang="it-IT" dirty="0" smtClean="0"/>
              <a:t> DA severa</a:t>
            </a:r>
          </a:p>
          <a:p>
            <a:pPr>
              <a:buFontTx/>
              <a:buChar char="-"/>
            </a:pPr>
            <a:r>
              <a:rPr lang="it-IT" dirty="0" smtClean="0"/>
              <a:t> Positività APT</a:t>
            </a:r>
          </a:p>
          <a:p>
            <a:pPr>
              <a:buFontTx/>
              <a:buChar char="-"/>
            </a:pPr>
            <a:r>
              <a:rPr lang="it-IT" dirty="0" smtClean="0"/>
              <a:t> Correlazione clinica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72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95064" y="-24340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620688"/>
            <a:ext cx="914400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6015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Sovra-infezione batterica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Risultati immagini per s.aureu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Risultati immagini per s.aur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5937"/>
            <a:ext cx="936104" cy="61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-108520" y="3347700"/>
            <a:ext cx="13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S. </a:t>
            </a:r>
            <a:r>
              <a:rPr lang="it-IT" i="1" dirty="0" err="1" smtClean="0"/>
              <a:t>Aureus</a:t>
            </a:r>
            <a:endParaRPr lang="it-IT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34076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Antibiotici topici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16124" y="1988840"/>
            <a:ext cx="3671900" cy="480131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 smtClean="0"/>
              <a:t>Acido </a:t>
            </a:r>
            <a:r>
              <a:rPr lang="it-IT" b="1" dirty="0" err="1" smtClean="0"/>
              <a:t>fusidico</a:t>
            </a:r>
            <a:r>
              <a:rPr lang="it-IT" b="1" dirty="0" smtClean="0"/>
              <a:t> </a:t>
            </a:r>
          </a:p>
          <a:p>
            <a:r>
              <a:rPr lang="it-IT" dirty="0" smtClean="0"/>
              <a:t> </a:t>
            </a:r>
          </a:p>
          <a:p>
            <a:r>
              <a:rPr lang="it-IT" b="1" dirty="0" err="1" smtClean="0"/>
              <a:t>Mupirocina</a:t>
            </a:r>
            <a:r>
              <a:rPr lang="it-IT" b="1" dirty="0" smtClean="0"/>
              <a:t> </a:t>
            </a:r>
          </a:p>
          <a:p>
            <a:endParaRPr lang="it-IT" dirty="0"/>
          </a:p>
          <a:p>
            <a:pPr algn="ctr"/>
            <a:r>
              <a:rPr lang="it-IT" dirty="0" smtClean="0"/>
              <a:t>(</a:t>
            </a:r>
            <a:r>
              <a:rPr lang="it-IT" dirty="0"/>
              <a:t>2-3 </a:t>
            </a:r>
            <a:r>
              <a:rPr lang="it-IT" dirty="0" err="1"/>
              <a:t>appl</a:t>
            </a:r>
            <a:r>
              <a:rPr lang="it-IT" dirty="0"/>
              <a:t>/die per 7-10 giorni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r>
              <a:rPr lang="it-IT" dirty="0" smtClean="0"/>
              <a:t>Ceppi resistenti:</a:t>
            </a:r>
          </a:p>
          <a:p>
            <a:endParaRPr lang="it-IT" dirty="0"/>
          </a:p>
          <a:p>
            <a:r>
              <a:rPr lang="it-IT" b="1" dirty="0" err="1" smtClean="0"/>
              <a:t>Ratapamulina</a:t>
            </a:r>
            <a:endParaRPr lang="it-IT" b="1" dirty="0" smtClean="0"/>
          </a:p>
          <a:p>
            <a:r>
              <a:rPr lang="it-IT" b="1" dirty="0" smtClean="0"/>
              <a:t> </a:t>
            </a:r>
          </a:p>
          <a:p>
            <a:r>
              <a:rPr lang="it-IT" dirty="0" smtClean="0"/>
              <a:t>(2 applicazioni al giorno per 5 giorni) </a:t>
            </a:r>
          </a:p>
          <a:p>
            <a:endParaRPr lang="it-IT" dirty="0" smtClean="0"/>
          </a:p>
          <a:p>
            <a:pPr algn="ctr"/>
            <a:r>
              <a:rPr lang="it-IT" i="1" dirty="0" smtClean="0"/>
              <a:t>Crema vs Unguento</a:t>
            </a:r>
          </a:p>
          <a:p>
            <a:r>
              <a:rPr lang="it-IT" dirty="0" smtClean="0"/>
              <a:t>La crema è preferibile nelle forme essudanti, l’unguento in quelle secche</a:t>
            </a:r>
          </a:p>
          <a:p>
            <a:endParaRPr lang="it-IT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16274"/>
            <a:ext cx="1152128" cy="49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 descr="Risultati immagini per mupirocina cre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12313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1256126" cy="40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riangolo isoscele 14"/>
          <p:cNvSpPr/>
          <p:nvPr/>
        </p:nvSpPr>
        <p:spPr>
          <a:xfrm>
            <a:off x="1612503" y="2062589"/>
            <a:ext cx="2455441" cy="1726451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051720" y="270892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Evitare la </a:t>
            </a:r>
            <a:r>
              <a:rPr lang="it-IT" b="1" dirty="0" err="1" smtClean="0">
                <a:solidFill>
                  <a:schemeClr val="bg1"/>
                </a:solidFill>
              </a:rPr>
              <a:t>mupirocina</a:t>
            </a:r>
            <a:r>
              <a:rPr lang="it-IT" b="1" dirty="0" smtClean="0">
                <a:solidFill>
                  <a:schemeClr val="bg1"/>
                </a:solidFill>
              </a:rPr>
              <a:t> &lt;1aa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788024" y="141277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Antibiotici sistemici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8024" y="42739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 nasale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084168" y="465313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Infezioni ricorrenti</a:t>
            </a:r>
          </a:p>
          <a:p>
            <a:pPr algn="ctr"/>
            <a:r>
              <a:rPr lang="it-IT" dirty="0" smtClean="0"/>
              <a:t>+</a:t>
            </a:r>
          </a:p>
          <a:p>
            <a:pPr algn="ctr"/>
            <a:r>
              <a:rPr lang="it-IT" dirty="0" smtClean="0"/>
              <a:t>Colonizzazione nasale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5940152" y="5589240"/>
            <a:ext cx="2952328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/>
              <a:t>Mupirocina</a:t>
            </a:r>
            <a:endParaRPr lang="it-IT" b="1" dirty="0" smtClean="0"/>
          </a:p>
          <a:p>
            <a:pPr algn="ctr"/>
            <a:r>
              <a:rPr lang="it-IT" dirty="0" smtClean="0"/>
              <a:t>(2 applicazioni per narice al giorno per 5 giorni al mese per 3-18 mesi)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652120" y="1984772"/>
            <a:ext cx="324036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- </a:t>
            </a:r>
            <a:r>
              <a:rPr lang="it-IT" dirty="0" err="1" smtClean="0"/>
              <a:t>Flucloxacillina</a:t>
            </a:r>
            <a:r>
              <a:rPr lang="it-IT" dirty="0" smtClean="0"/>
              <a:t> ( solo </a:t>
            </a:r>
            <a:r>
              <a:rPr lang="it-IT" dirty="0" err="1" smtClean="0"/>
              <a:t>cp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- </a:t>
            </a:r>
            <a:r>
              <a:rPr lang="it-IT" dirty="0" err="1" smtClean="0"/>
              <a:t>Amoxi-Clav</a:t>
            </a:r>
            <a:endParaRPr lang="it-IT" dirty="0" smtClean="0"/>
          </a:p>
          <a:p>
            <a:pPr algn="just">
              <a:buFontTx/>
              <a:buChar char="-"/>
            </a:pPr>
            <a:r>
              <a:rPr lang="it-IT" dirty="0" err="1" smtClean="0"/>
              <a:t>Cefurossima</a:t>
            </a:r>
            <a:r>
              <a:rPr lang="it-IT" dirty="0" smtClean="0"/>
              <a:t> o </a:t>
            </a:r>
            <a:r>
              <a:rPr lang="it-IT" dirty="0" err="1" smtClean="0"/>
              <a:t>Cefixima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7-14 giorni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Tampone cutaneo necessario solo in caso di mancata risposta.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25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27584" y="-24340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164794"/>
            <a:ext cx="3528392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Corticosteroidi sistemici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3501008"/>
            <a:ext cx="4032448" cy="40011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Immunosopressori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sistemici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ella a 12 punte 6"/>
          <p:cNvSpPr/>
          <p:nvPr/>
        </p:nvSpPr>
        <p:spPr>
          <a:xfrm>
            <a:off x="179512" y="1475492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48478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1455167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sistemiche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3978930"/>
            <a:ext cx="788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Ciclosporina A</a:t>
            </a:r>
          </a:p>
          <a:p>
            <a:r>
              <a:rPr lang="it-IT" dirty="0" smtClean="0"/>
              <a:t>5 mg/kg/</a:t>
            </a:r>
            <a:r>
              <a:rPr lang="it-IT" dirty="0" err="1" smtClean="0"/>
              <a:t>die</a:t>
            </a:r>
            <a:r>
              <a:rPr lang="it-IT" dirty="0" smtClean="0"/>
              <a:t> per 2 settimane. Dopo risposta clinica 1.5- mg/kg/</a:t>
            </a:r>
            <a:r>
              <a:rPr lang="it-IT" dirty="0" err="1" smtClean="0"/>
              <a:t>die</a:t>
            </a:r>
            <a:r>
              <a:rPr lang="it-IT" dirty="0" smtClean="0"/>
              <a:t> per 6-12 mesi</a:t>
            </a:r>
          </a:p>
          <a:p>
            <a:pPr algn="ctr"/>
            <a:r>
              <a:rPr lang="it-IT" b="1" dirty="0" err="1" smtClean="0"/>
              <a:t>Azatioprina</a:t>
            </a:r>
            <a:endParaRPr lang="it-IT" b="1" dirty="0" smtClean="0"/>
          </a:p>
          <a:p>
            <a:pPr algn="ctr"/>
            <a:r>
              <a:rPr lang="it-IT" dirty="0" smtClean="0"/>
              <a:t>1-4 mg/kg/</a:t>
            </a:r>
            <a:r>
              <a:rPr lang="it-IT" dirty="0" err="1" smtClean="0"/>
              <a:t>die</a:t>
            </a:r>
            <a:r>
              <a:rPr lang="it-IT" dirty="0" smtClean="0"/>
              <a:t> per 6-12 settimane</a:t>
            </a:r>
          </a:p>
          <a:p>
            <a:pPr algn="ctr"/>
            <a:r>
              <a:rPr lang="it-IT" b="1" dirty="0" err="1" smtClean="0"/>
              <a:t>Methotrexate</a:t>
            </a:r>
            <a:endParaRPr lang="it-IT" b="1" dirty="0" smtClean="0"/>
          </a:p>
          <a:p>
            <a:pPr algn="ctr"/>
            <a:r>
              <a:rPr lang="it-IT" dirty="0" smtClean="0"/>
              <a:t>0.2-0.7 mg/kg/settimane per10-16 settimane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55776" y="5867980"/>
            <a:ext cx="403244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Farmaci biologici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4056" y="6228020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Anti-TNF</a:t>
            </a:r>
            <a:r>
              <a:rPr lang="it-IT" dirty="0" smtClean="0"/>
              <a:t>, </a:t>
            </a:r>
            <a:r>
              <a:rPr lang="it-IT" dirty="0" err="1" smtClean="0"/>
              <a:t>inbitori</a:t>
            </a:r>
            <a:r>
              <a:rPr lang="it-IT" dirty="0" smtClean="0"/>
              <a:t> della via </a:t>
            </a:r>
            <a:r>
              <a:rPr lang="it-IT" dirty="0" err="1" smtClean="0"/>
              <a:t>IgE</a:t>
            </a:r>
            <a:r>
              <a:rPr lang="it-IT" dirty="0" smtClean="0"/>
              <a:t>/IL5</a:t>
            </a:r>
            <a:endParaRPr lang="it-IT" dirty="0"/>
          </a:p>
        </p:txBody>
      </p:sp>
      <p:pic>
        <p:nvPicPr>
          <p:cNvPr id="13" name="Picture 4" descr="Risultati immagini per punto interrogati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2060848"/>
            <a:ext cx="576064" cy="576064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899592" y="263691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Metilprednisolone</a:t>
            </a:r>
            <a:r>
              <a:rPr lang="it-IT" dirty="0" smtClean="0"/>
              <a:t> 0.5 mg/Kg/die pe 1-2 settimane</a:t>
            </a:r>
          </a:p>
          <a:p>
            <a:pPr algn="ctr"/>
            <a:r>
              <a:rPr lang="it-IT" dirty="0" smtClean="0"/>
              <a:t>Segue </a:t>
            </a:r>
            <a:r>
              <a:rPr lang="it-IT" dirty="0" err="1" smtClean="0"/>
              <a:t>decalage</a:t>
            </a:r>
            <a:r>
              <a:rPr lang="it-IT" dirty="0" smtClean="0"/>
              <a:t> in 1 mese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36450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scelta</a:t>
            </a:r>
            <a:endParaRPr lang="it-IT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tella a 7 punte 13"/>
          <p:cNvSpPr/>
          <p:nvPr/>
        </p:nvSpPr>
        <p:spPr>
          <a:xfrm>
            <a:off x="5364088" y="3622392"/>
            <a:ext cx="792088" cy="617860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616116" y="5168225"/>
            <a:ext cx="828092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C00000"/>
                </a:solidFill>
              </a:rPr>
              <a:t>Off-</a:t>
            </a:r>
            <a:r>
              <a:rPr lang="it-IT" sz="1200" b="1" dirty="0" err="1" smtClean="0">
                <a:solidFill>
                  <a:srgbClr val="C00000"/>
                </a:solidFill>
              </a:rPr>
              <a:t>label</a:t>
            </a:r>
            <a:endParaRPr lang="it-IT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827584" y="-243408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DA: gestione e terapia</a:t>
            </a:r>
            <a:endParaRPr lang="it-IT" dirty="0"/>
          </a:p>
        </p:txBody>
      </p:sp>
      <p:sp>
        <p:nvSpPr>
          <p:cNvPr id="7" name="Stella a 12 punte 6"/>
          <p:cNvSpPr/>
          <p:nvPr/>
        </p:nvSpPr>
        <p:spPr>
          <a:xfrm>
            <a:off x="323528" y="827420"/>
            <a:ext cx="504056" cy="369332"/>
          </a:xfrm>
          <a:prstGeom prst="star1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827420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58164" y="747192"/>
            <a:ext cx="4248472" cy="46166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sistemiche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1700808"/>
            <a:ext cx="4032448" cy="369332"/>
          </a:xfrm>
          <a:prstGeom prst="rect">
            <a:avLst/>
          </a:prstGeom>
          <a:solidFill>
            <a:srgbClr val="00206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Antiistaminici</a:t>
            </a:r>
            <a:endParaRPr lang="it-IT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25649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Anti H1 come sedativo </a:t>
            </a:r>
          </a:p>
          <a:p>
            <a:pPr algn="ctr"/>
            <a:r>
              <a:rPr lang="it-IT" dirty="0" smtClean="0"/>
              <a:t>( pazienti con prurito anche notturno)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65" y="1484784"/>
            <a:ext cx="413309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273831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</a:t>
            </a:r>
            <a:r>
              <a:rPr lang="it-IT" sz="2800" b="1" i="1" dirty="0" smtClean="0"/>
              <a:t>dottare misure ANTI-ACARO </a:t>
            </a:r>
            <a:endParaRPr lang="it-IT" sz="2800" b="1" i="1" dirty="0"/>
          </a:p>
        </p:txBody>
      </p:sp>
      <p:pic>
        <p:nvPicPr>
          <p:cNvPr id="2052" name="Picture 4" descr="Risultati immagini per anti ac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3424"/>
            <a:ext cx="25202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354956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Ridurre </a:t>
            </a:r>
            <a:r>
              <a:rPr lang="it-IT" sz="2400" dirty="0"/>
              <a:t>umidità relativa in casa </a:t>
            </a:r>
            <a:r>
              <a:rPr lang="it-IT" sz="2400" dirty="0" smtClean="0"/>
              <a:t>(mantenere </a:t>
            </a:r>
            <a:r>
              <a:rPr lang="it-IT" sz="2400" dirty="0"/>
              <a:t>intorno al 50</a:t>
            </a:r>
            <a:r>
              <a:rPr lang="it-IT" sz="2400" dirty="0" smtClean="0"/>
              <a:t>%)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U</a:t>
            </a:r>
            <a:r>
              <a:rPr lang="it-IT" sz="2400" dirty="0" smtClean="0"/>
              <a:t>tilizzare  corpi-cuscini coprimaterasso  in tessuto antiacaro 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Eliminare </a:t>
            </a:r>
            <a:r>
              <a:rPr lang="it-IT" sz="2400" dirty="0"/>
              <a:t>fonti di accumulo ( moquette, tappeti</a:t>
            </a:r>
            <a:r>
              <a:rPr lang="it-IT" sz="2400" dirty="0" smtClean="0"/>
              <a:t>, tende</a:t>
            </a:r>
            <a:r>
              <a:rPr lang="it-IT" sz="2400" dirty="0"/>
              <a:t>, peluche</a:t>
            </a:r>
            <a:r>
              <a:rPr lang="it-IT" sz="2400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L</a:t>
            </a:r>
            <a:r>
              <a:rPr lang="it-IT" sz="2400" dirty="0" smtClean="0"/>
              <a:t>avaggio </a:t>
            </a:r>
            <a:r>
              <a:rPr lang="it-IT" sz="2400" dirty="0"/>
              <a:t>settimanale </a:t>
            </a:r>
            <a:r>
              <a:rPr lang="it-IT" sz="2400" dirty="0" smtClean="0"/>
              <a:t>federe delle federe a 60 °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Aspirazione periodica degli ambienti con aspiratori dotati  di filtro in grado di rimuove allergene (filtro HEPA)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581779"/>
            <a:ext cx="79208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Pazienti sensibilizzati agli acari e con quadro di DA non controllata da terapia cronica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55576" y="187792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Evitare irritanti meccanici e chimici ( es. lana, saponi forti, articoli da toilette contenenti alcol o profumi)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496" y="2852936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Favorire l’utilizzo di tessuti morbidi( seta, cotone o arricchiti con argento) per favorire la riduzione dell’irritazione cutanea</a:t>
            </a:r>
            <a:endParaRPr lang="it-IT" sz="2000" dirty="0"/>
          </a:p>
        </p:txBody>
      </p:sp>
      <p:pic>
        <p:nvPicPr>
          <p:cNvPr id="3076" name="Picture 4" descr="Risultati immagini per dermasil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60822"/>
            <a:ext cx="2664296" cy="32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03848" y="414908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Tessuti a maglia di seta addizionati con agenti antibatterici</a:t>
            </a:r>
            <a:endParaRPr lang="it-IT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80012" y="5445224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Pochi studi</a:t>
            </a:r>
          </a:p>
          <a:p>
            <a:pPr algn="ctr"/>
            <a:r>
              <a:rPr lang="it-IT" dirty="0" smtClean="0"/>
              <a:t>Molto costosi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581779"/>
            <a:ext cx="79208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Pazienti sensibilizzati agli acari e con quadro di DA non controllata da terapia cronica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isultati immagini per geni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56184" cy="19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9592" y="2060848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Evitare di coprire troppo il bambino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Evitare ambienti troppo caldi o pieni di fumo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Il bambino con DA può essere vaccinato regolarmente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Il bambino con DA può praticare tutti gli sport compreso il nuoto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La </a:t>
            </a:r>
            <a:r>
              <a:rPr lang="it-IT" sz="2400" dirty="0"/>
              <a:t>terapia termale e l’elio-terapia possono essere d’aiuto nella gestione della DA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47667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sz="2800" b="1" dirty="0" err="1">
                <a:solidFill>
                  <a:srgbClr val="C00000"/>
                </a:solidFill>
              </a:rPr>
              <a:t>Counseling</a:t>
            </a:r>
            <a:r>
              <a:rPr lang="it-IT" sz="2800" b="1" dirty="0">
                <a:solidFill>
                  <a:srgbClr val="C00000"/>
                </a:solidFill>
              </a:rPr>
              <a:t>: la DA è una malattia CRONICA!!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99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69443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MESSAGE….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700808"/>
            <a:ext cx="9036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 L</a:t>
            </a:r>
            <a:r>
              <a:rPr lang="it-IT" sz="2400" dirty="0" smtClean="0"/>
              <a:t>a </a:t>
            </a:r>
            <a:r>
              <a:rPr lang="it-IT" sz="2400" dirty="0"/>
              <a:t>DA è una malattia cronica-recidivante che richiede un approccio </a:t>
            </a:r>
            <a:r>
              <a:rPr lang="it-IT" sz="2400" dirty="0" smtClean="0"/>
              <a:t>multidisciplinare ( corretta </a:t>
            </a:r>
            <a:r>
              <a:rPr lang="it-IT" sz="2400" i="1" dirty="0"/>
              <a:t>E</a:t>
            </a:r>
            <a:r>
              <a:rPr lang="it-IT" sz="2400" i="1" dirty="0" smtClean="0"/>
              <a:t>ducazione Terapeutica </a:t>
            </a:r>
            <a:r>
              <a:rPr lang="it-IT" sz="2400" dirty="0" smtClean="0"/>
              <a:t>del paziente e della famiglia)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La DA va sempre trattata.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I farmaci indispensabile nella fase cronica sono idratanti ed emollienti</a:t>
            </a:r>
          </a:p>
          <a:p>
            <a:pPr marL="342900" indent="-342900">
              <a:buFontTx/>
              <a:buChar char="-"/>
            </a:pPr>
            <a:endParaRPr lang="it-IT" sz="2400" dirty="0" smtClean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I farmaci principali nella gestione della fase acuta sono i cortisonici locali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I cortisonici e i </a:t>
            </a:r>
            <a:r>
              <a:rPr lang="it-IT" sz="2400" dirty="0" err="1" smtClean="0"/>
              <a:t>TIMs</a:t>
            </a:r>
            <a:r>
              <a:rPr lang="it-IT" sz="2400" dirty="0" smtClean="0"/>
              <a:t> sono utili per ritardare le fasi di riacutizzazione.</a:t>
            </a:r>
          </a:p>
          <a:p>
            <a:pPr marL="285750" indent="-285750">
              <a:buFontTx/>
              <a:buChar char="-"/>
            </a:pPr>
            <a:endParaRPr lang="it-IT" sz="2400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" y="44625"/>
            <a:ext cx="163906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155679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>
                <a:solidFill>
                  <a:srgbClr val="C00000"/>
                </a:solidFill>
              </a:rPr>
              <a:t>L</a:t>
            </a:r>
            <a:r>
              <a:rPr lang="it-IT" sz="3200" b="1" dirty="0" smtClean="0">
                <a:solidFill>
                  <a:srgbClr val="C00000"/>
                </a:solidFill>
              </a:rPr>
              <a:t>a gestione della DA spetta al pediatra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1804" y="3068960"/>
            <a:ext cx="8316416" cy="26776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Motivi di richiesta consulenza specialistica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DA moderata-severa scarsamente responsiva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Diagnosi incerta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Elevato rischio sociale o determina problemi psicologici al bambino e alla famiglia</a:t>
            </a:r>
          </a:p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Necessità di test di approfondimento ( es APT,TPO..)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1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4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patogenesi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12169"/>
            <a:ext cx="4640015" cy="530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46315" y="1628800"/>
            <a:ext cx="328612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b="1" i="1" dirty="0">
                <a:latin typeface="+mj-lt"/>
              </a:rPr>
              <a:t>SUBSTRATO GENETICO</a:t>
            </a:r>
          </a:p>
          <a:p>
            <a:pPr algn="ctr" eaLnBrk="1" hangingPunct="1"/>
            <a:r>
              <a:rPr lang="it-IT" dirty="0" smtClean="0">
                <a:latin typeface="+mj-lt"/>
              </a:rPr>
              <a:t> </a:t>
            </a:r>
            <a:r>
              <a:rPr lang="it-IT" dirty="0">
                <a:latin typeface="+mj-lt"/>
              </a:rPr>
              <a:t>Alterata barriera cutanea</a:t>
            </a:r>
          </a:p>
          <a:p>
            <a:pPr algn="r" eaLnBrk="1" hangingPunct="1"/>
            <a:r>
              <a:rPr lang="it-IT" sz="2000" b="1" i="1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 </a:t>
            </a:r>
            <a:r>
              <a:rPr lang="it-IT" sz="2000" b="1" i="1" u="sng" dirty="0" err="1" smtClean="0">
                <a:solidFill>
                  <a:schemeClr val="accent1"/>
                </a:solidFill>
                <a:latin typeface="+mj-lt"/>
                <a:sym typeface="Wingdings" pitchFamily="2" charset="2"/>
              </a:rPr>
              <a:t>Filagrina</a:t>
            </a:r>
            <a:endParaRPr lang="it-IT" sz="2000" b="1" i="1" u="sng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Croce 4"/>
          <p:cNvSpPr/>
          <p:nvPr/>
        </p:nvSpPr>
        <p:spPr>
          <a:xfrm>
            <a:off x="6741993" y="2708920"/>
            <a:ext cx="561826" cy="5400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26"/>
          <p:cNvSpPr>
            <a:spLocks noChangeArrowheads="1"/>
          </p:cNvSpPr>
          <p:nvPr/>
        </p:nvSpPr>
        <p:spPr bwMode="auto">
          <a:xfrm>
            <a:off x="5390902" y="3356992"/>
            <a:ext cx="335756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b="1" i="1" dirty="0">
                <a:solidFill>
                  <a:srgbClr val="000000"/>
                </a:solidFill>
                <a:latin typeface="+mj-lt"/>
              </a:rPr>
              <a:t>TRIGGERS AMBIENTALI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+mj-lt"/>
              </a:rPr>
              <a:t>Allergeni, Irritanti, Batteri,</a:t>
            </a:r>
          </a:p>
          <a:p>
            <a:pPr algn="ctr"/>
            <a:r>
              <a:rPr lang="it-IT" dirty="0">
                <a:solidFill>
                  <a:srgbClr val="000000"/>
                </a:solidFill>
                <a:latin typeface="+mj-lt"/>
              </a:rPr>
              <a:t>Stress emotivi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6593492" y="4437112"/>
            <a:ext cx="85882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220072" y="5445224"/>
            <a:ext cx="3707904" cy="120032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Risposta (T- linfocitaria) </a:t>
            </a:r>
            <a:r>
              <a:rPr lang="it-IT" sz="2400" dirty="0">
                <a:latin typeface="+mj-lt"/>
              </a:rPr>
              <a:t>inadeguata ad antigeni e microrganismi cutanei comuni</a:t>
            </a:r>
          </a:p>
        </p:txBody>
      </p:sp>
    </p:spTree>
    <p:extLst>
      <p:ext uri="{BB962C8B-B14F-4D97-AF65-F5344CB8AC3E}">
        <p14:creationId xmlns:p14="http://schemas.microsoft.com/office/powerpoint/2010/main" val="3059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" y="1772816"/>
            <a:ext cx="910748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2606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MESSAGE….</a:t>
            </a:r>
          </a:p>
          <a:p>
            <a:pPr algn="ctr"/>
            <a:r>
              <a:rPr lang="it-IT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 dottori</a:t>
            </a:r>
            <a:endParaRPr lang="it-IT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" y="44625"/>
            <a:ext cx="163906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1600" y="194877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principale causa di FALLIMENTO nella gestione del bambino con DA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2492896"/>
            <a:ext cx="342038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CORTICOFOBIA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riangolo isoscele 6"/>
          <p:cNvSpPr/>
          <p:nvPr/>
        </p:nvSpPr>
        <p:spPr>
          <a:xfrm>
            <a:off x="3285728" y="4221088"/>
            <a:ext cx="2448272" cy="1944216"/>
          </a:xfrm>
          <a:prstGeom prst="triangle">
            <a:avLst/>
          </a:prstGeom>
          <a:noFill/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27" y="5085184"/>
            <a:ext cx="14279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Risultati immagini per interne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52" y="5589240"/>
            <a:ext cx="1087720" cy="10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isultati immagini per genitor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04" y="3088123"/>
            <a:ext cx="1060752" cy="10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diagnosi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2348880"/>
            <a:ext cx="684076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La diagnosi è definita in base a criteri </a:t>
            </a:r>
            <a:r>
              <a:rPr lang="it-IT" sz="2800" b="1" i="1" dirty="0" smtClean="0">
                <a:solidFill>
                  <a:schemeClr val="bg1"/>
                </a:solidFill>
              </a:rPr>
              <a:t>clinici</a:t>
            </a:r>
            <a:endParaRPr lang="it-IT" sz="2800" b="1" i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11760" y="1628800"/>
            <a:ext cx="4608512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</a:rPr>
              <a:t>Non esistono </a:t>
            </a:r>
            <a:r>
              <a:rPr lang="it-IT" sz="2800" b="1" i="1" dirty="0">
                <a:solidFill>
                  <a:schemeClr val="bg1"/>
                </a:solidFill>
              </a:rPr>
              <a:t>t</a:t>
            </a:r>
            <a:r>
              <a:rPr lang="it-IT" sz="2800" b="1" i="1" dirty="0" smtClean="0">
                <a:solidFill>
                  <a:schemeClr val="bg1"/>
                </a:solidFill>
              </a:rPr>
              <a:t>est diagnostici</a:t>
            </a:r>
            <a:endParaRPr lang="it-IT" sz="2800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141234"/>
            <a:ext cx="8568953" cy="42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49080"/>
            <a:ext cx="871296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002619" y="652534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521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23928" y="652534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8085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diagnosi differenziale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545629"/>
            <a:ext cx="2962275" cy="53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9"/>
            <a:ext cx="1419225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9" y="1700808"/>
            <a:ext cx="144016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588224" y="1754813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solidFill>
                  <a:srgbClr val="000000"/>
                </a:solidFill>
                <a:latin typeface="Calibri" pitchFamily="34" charset="0"/>
              </a:rPr>
              <a:t>Squame </a:t>
            </a:r>
            <a:r>
              <a:rPr lang="it-IT" sz="1400" i="1" dirty="0" err="1">
                <a:solidFill>
                  <a:srgbClr val="000000"/>
                </a:solidFill>
                <a:latin typeface="Calibri" pitchFamily="34" charset="0"/>
              </a:rPr>
              <a:t>eritemato</a:t>
            </a:r>
            <a:r>
              <a:rPr lang="it-IT" sz="1400" i="1" dirty="0">
                <a:solidFill>
                  <a:srgbClr val="000000"/>
                </a:solidFill>
                <a:latin typeface="Calibri" pitchFamily="34" charset="0"/>
              </a:rPr>
              <a:t>-untuoso-giallastre</a:t>
            </a:r>
            <a:endParaRPr lang="it-IT" sz="1400" i="1" u="sng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itchFamily="34" charset="0"/>
              </a:rPr>
              <a:t>Sedi: </a:t>
            </a:r>
            <a:r>
              <a:rPr lang="it-IT" sz="1400" i="1" dirty="0" err="1">
                <a:solidFill>
                  <a:srgbClr val="000000"/>
                </a:solidFill>
                <a:latin typeface="Calibri" pitchFamily="34" charset="0"/>
              </a:rPr>
              <a:t>Capilliizio,ascelle</a:t>
            </a:r>
            <a:r>
              <a:rPr lang="it-IT" sz="1400" i="1" dirty="0">
                <a:solidFill>
                  <a:srgbClr val="000000"/>
                </a:solidFill>
                <a:latin typeface="Calibri" pitchFamily="34" charset="0"/>
              </a:rPr>
              <a:t>-inguine  -  Età &lt;4</a:t>
            </a:r>
            <a:r>
              <a:rPr lang="it-IT" sz="1400" dirty="0">
                <a:solidFill>
                  <a:srgbClr val="000000"/>
                </a:solidFill>
                <a:latin typeface="Calibri" pitchFamily="34" charset="0"/>
              </a:rPr>
              <a:t>m 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1691680" y="2231866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3930611" y="652534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3498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diagnosi differenziale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545629"/>
            <a:ext cx="2962275" cy="53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1619672" y="2852936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http://www.luciomariapollini.com/articoli/l%27eritema%20da%20pannolino_file/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23" y="1700808"/>
            <a:ext cx="1776041" cy="13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1152128" cy="137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22504" y="1898248"/>
            <a:ext cx="2069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u="sng" dirty="0" smtClean="0">
                <a:solidFill>
                  <a:srgbClr val="000000"/>
                </a:solidFill>
                <a:latin typeface="Calibri" pitchFamily="34" charset="0"/>
              </a:rPr>
              <a:t>(da pannolino</a:t>
            </a:r>
            <a:r>
              <a:rPr lang="it-IT" sz="1400" i="1" dirty="0" smtClean="0">
                <a:solidFill>
                  <a:srgbClr val="000000"/>
                </a:solidFill>
                <a:latin typeface="Calibri" pitchFamily="34" charset="0"/>
              </a:rPr>
              <a:t>)   </a:t>
            </a:r>
            <a:endParaRPr lang="it-IT" sz="1400" i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400" i="1" dirty="0" smtClean="0">
                <a:solidFill>
                  <a:srgbClr val="000000"/>
                </a:solidFill>
                <a:latin typeface="Calibri" pitchFamily="34" charset="0"/>
              </a:rPr>
              <a:t>Guarisce </a:t>
            </a:r>
            <a:r>
              <a:rPr lang="it-IT" sz="1400" i="1" dirty="0">
                <a:solidFill>
                  <a:srgbClr val="000000"/>
                </a:solidFill>
                <a:latin typeface="Calibri" pitchFamily="34" charset="0"/>
              </a:rPr>
              <a:t>all’</a:t>
            </a:r>
            <a:r>
              <a:rPr lang="it-IT" sz="1400" i="1" dirty="0" err="1">
                <a:solidFill>
                  <a:srgbClr val="000000"/>
                </a:solidFill>
                <a:latin typeface="Calibri" pitchFamily="34" charset="0"/>
              </a:rPr>
              <a:t>allontanam</a:t>
            </a:r>
            <a:r>
              <a:rPr lang="it-IT" sz="1400" i="1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it-IT" sz="1400" i="1" dirty="0" smtClean="0">
                <a:solidFill>
                  <a:srgbClr val="000000"/>
                </a:solidFill>
                <a:latin typeface="Calibri" pitchFamily="34" charset="0"/>
              </a:rPr>
              <a:t>dell’irritante/allergene</a:t>
            </a:r>
            <a:endParaRPr lang="it-IT" sz="1400" i="1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1619672" y="3645024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14" y="3573016"/>
            <a:ext cx="184805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724128" y="378904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latin typeface="Calibri" pitchFamily="34" charset="0"/>
                <a:cs typeface="Calibri" pitchFamily="34" charset="0"/>
              </a:rPr>
              <a:t>Lesioni crostose-secretive. Talvolta sintomi sistemici</a:t>
            </a:r>
            <a:endParaRPr lang="it-IT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23928" y="652534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4588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DA: </a:t>
            </a:r>
            <a:r>
              <a:rPr lang="it-IT" b="1" dirty="0" smtClean="0">
                <a:solidFill>
                  <a:srgbClr val="C00000"/>
                </a:solidFill>
              </a:rPr>
              <a:t>diagnosi differenziale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545629"/>
            <a:ext cx="2962275" cy="53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1619672" y="4221088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47" y="3501008"/>
            <a:ext cx="166040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732240" y="3501008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alibri" pitchFamily="34" charset="0"/>
              </a:rPr>
              <a:t>Papule-vescicole simmetriche, capillizio,</a:t>
            </a:r>
            <a:r>
              <a:rPr lang="it-IT" sz="1400" i="1" dirty="0" err="1">
                <a:latin typeface="Calibri" pitchFamily="34" charset="0"/>
              </a:rPr>
              <a:t>ginocch</a:t>
            </a:r>
            <a:r>
              <a:rPr lang="it-IT" sz="1400" i="1" dirty="0">
                <a:latin typeface="Calibri" pitchFamily="34" charset="0"/>
              </a:rPr>
              <a:t>.,</a:t>
            </a:r>
            <a:r>
              <a:rPr lang="it-IT" sz="1400" i="1" dirty="0" err="1" smtClean="0">
                <a:latin typeface="Calibri" pitchFamily="34" charset="0"/>
              </a:rPr>
              <a:t>gomiti,spalle,natiche</a:t>
            </a:r>
            <a:endParaRPr lang="it-IT" sz="1400" i="1" u="sng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158417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1619672" y="5445224"/>
            <a:ext cx="13681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5373216"/>
            <a:ext cx="1800199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08" y="5373216"/>
            <a:ext cx="1674440" cy="115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01321"/>
              </p:ext>
            </p:extLst>
          </p:nvPr>
        </p:nvGraphicFramePr>
        <p:xfrm>
          <a:off x="7038528" y="5297806"/>
          <a:ext cx="1997968" cy="137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68"/>
              </a:tblGrid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Eczema o Papule - </a:t>
                      </a:r>
                      <a:r>
                        <a:rPr lang="it-IT" sz="1400" b="0" i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Capillizio,palmo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mani,piante </a:t>
                      </a:r>
                      <a:r>
                        <a:rPr lang="it-IT" sz="1400" b="0" i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piedi,viso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</a:t>
                      </a:r>
                      <a:r>
                        <a:rPr lang="it-IT" sz="1400" b="1" i="1" u="sng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it-IT" sz="1400" b="0" i="1" u="sng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Conferma con </a:t>
                      </a:r>
                      <a:r>
                        <a:rPr lang="it-IT" sz="1400" b="0" i="1" u="sng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dermatoscopia</a:t>
                      </a:r>
                      <a:r>
                        <a:rPr lang="it-IT" sz="1400" b="0" i="1" u="sng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 </a:t>
                      </a:r>
                      <a:r>
                        <a:rPr lang="it-IT" sz="1400" b="0" i="1" u="sng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epiluminescenza</a:t>
                      </a:r>
                      <a:endParaRPr lang="it-IT" sz="1400" b="0" i="1" u="sng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32" marR="91432" marT="45697" marB="4569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ttangolo 20"/>
          <p:cNvSpPr/>
          <p:nvPr/>
        </p:nvSpPr>
        <p:spPr>
          <a:xfrm>
            <a:off x="3923928" y="6623774"/>
            <a:ext cx="51058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J. </a:t>
            </a:r>
            <a:r>
              <a:rPr lang="it-IT" sz="1100" dirty="0" err="1"/>
              <a:t>Clin</a:t>
            </a:r>
            <a:r>
              <a:rPr lang="it-IT" sz="1100" dirty="0"/>
              <a:t>. </a:t>
            </a:r>
            <a:r>
              <a:rPr lang="it-IT" sz="1100" dirty="0" err="1"/>
              <a:t>Med</a:t>
            </a:r>
            <a:r>
              <a:rPr lang="it-IT" sz="1100" dirty="0"/>
              <a:t>. </a:t>
            </a:r>
            <a:r>
              <a:rPr lang="it-IT" sz="1100" dirty="0" smtClean="0"/>
              <a:t>2015 </a:t>
            </a:r>
            <a:r>
              <a:rPr lang="en-US" sz="1100" dirty="0"/>
              <a:t>Diagnosis of Atopic Dermatitis: Mimics, Overlaps, and Complications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0787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4239</TotalTime>
  <Words>2689</Words>
  <Application>Microsoft Office PowerPoint</Application>
  <PresentationFormat>Presentazione su schermo (4:3)</PresentationFormat>
  <Paragraphs>428</Paragraphs>
  <Slides>41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Luna</vt:lpstr>
      <vt:lpstr>Presentazione standard di PowerPoint</vt:lpstr>
      <vt:lpstr>DA: definizione</vt:lpstr>
      <vt:lpstr> Perché vogliamo parlare di DA </vt:lpstr>
      <vt:lpstr>DA: patogenesi</vt:lpstr>
      <vt:lpstr>DA: diagnosi</vt:lpstr>
      <vt:lpstr>Presentazione standard di PowerPoint</vt:lpstr>
      <vt:lpstr>DA: diagnosi differenziale</vt:lpstr>
      <vt:lpstr>DA: diagnosi differenziale</vt:lpstr>
      <vt:lpstr>DA: diagnosi differenziale</vt:lpstr>
      <vt:lpstr>DA: diagnosi differenziale</vt:lpstr>
      <vt:lpstr>DA: diagnosi differenziale</vt:lpstr>
      <vt:lpstr>DA: come misurare intensità e gravità</vt:lpstr>
      <vt:lpstr>Presentazione standard di PowerPoint</vt:lpstr>
      <vt:lpstr>Presentazione standard di PowerPoint</vt:lpstr>
      <vt:lpstr>DA: Esplorare Atopia-Allergia</vt:lpstr>
      <vt:lpstr>DA: gestione e terapia</vt:lpstr>
      <vt:lpstr>DA: gestione e terapia</vt:lpstr>
      <vt:lpstr>DA: gestione e terapia</vt:lpstr>
      <vt:lpstr>DA: gestione e terapia</vt:lpstr>
      <vt:lpstr>DA: gestione e terapia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Marinita</dc:creator>
  <cp:lastModifiedBy>ROBERTO</cp:lastModifiedBy>
  <cp:revision>165</cp:revision>
  <dcterms:created xsi:type="dcterms:W3CDTF">2016-11-03T19:09:02Z</dcterms:created>
  <dcterms:modified xsi:type="dcterms:W3CDTF">2016-11-23T13:31:40Z</dcterms:modified>
</cp:coreProperties>
</file>